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728" r:id="rId5"/>
    <p:sldMasterId id="2147493750" r:id="rId6"/>
    <p:sldMasterId id="2147493782" r:id="rId7"/>
    <p:sldMasterId id="2147493792" r:id="rId8"/>
    <p:sldMasterId id="2147493805" r:id="rId9"/>
    <p:sldMasterId id="2147493818" r:id="rId10"/>
    <p:sldMasterId id="2147493831" r:id="rId11"/>
  </p:sldMasterIdLst>
  <p:notesMasterIdLst>
    <p:notesMasterId r:id="rId66"/>
  </p:notesMasterIdLst>
  <p:handoutMasterIdLst>
    <p:handoutMasterId r:id="rId67"/>
  </p:handoutMasterIdLst>
  <p:sldIdLst>
    <p:sldId id="854" r:id="rId12"/>
    <p:sldId id="2142532359" r:id="rId13"/>
    <p:sldId id="824" r:id="rId14"/>
    <p:sldId id="2142532360" r:id="rId15"/>
    <p:sldId id="922" r:id="rId16"/>
    <p:sldId id="2142532362" r:id="rId17"/>
    <p:sldId id="385" r:id="rId18"/>
    <p:sldId id="386" r:id="rId19"/>
    <p:sldId id="1047" r:id="rId20"/>
    <p:sldId id="1046" r:id="rId21"/>
    <p:sldId id="2142532361" r:id="rId22"/>
    <p:sldId id="2142532354" r:id="rId23"/>
    <p:sldId id="2142532356" r:id="rId24"/>
    <p:sldId id="387" r:id="rId25"/>
    <p:sldId id="2142532357" r:id="rId26"/>
    <p:sldId id="2142532358" r:id="rId27"/>
    <p:sldId id="2142532363" r:id="rId28"/>
    <p:sldId id="2142532364" r:id="rId29"/>
    <p:sldId id="1133" r:id="rId30"/>
    <p:sldId id="462" r:id="rId31"/>
    <p:sldId id="464" r:id="rId32"/>
    <p:sldId id="465" r:id="rId33"/>
    <p:sldId id="466" r:id="rId34"/>
    <p:sldId id="467" r:id="rId35"/>
    <p:sldId id="468" r:id="rId36"/>
    <p:sldId id="469" r:id="rId37"/>
    <p:sldId id="393" r:id="rId38"/>
    <p:sldId id="394" r:id="rId39"/>
    <p:sldId id="2142532321" r:id="rId40"/>
    <p:sldId id="2142532353" r:id="rId41"/>
    <p:sldId id="1117" r:id="rId42"/>
    <p:sldId id="1198" r:id="rId43"/>
    <p:sldId id="1203" r:id="rId44"/>
    <p:sldId id="1204" r:id="rId45"/>
    <p:sldId id="1199" r:id="rId46"/>
    <p:sldId id="1200" r:id="rId47"/>
    <p:sldId id="1202" r:id="rId48"/>
    <p:sldId id="1205" r:id="rId49"/>
    <p:sldId id="2142532365" r:id="rId50"/>
    <p:sldId id="1276" r:id="rId51"/>
    <p:sldId id="257" r:id="rId52"/>
    <p:sldId id="258" r:id="rId53"/>
    <p:sldId id="450" r:id="rId54"/>
    <p:sldId id="275" r:id="rId55"/>
    <p:sldId id="1262" r:id="rId56"/>
    <p:sldId id="1263" r:id="rId57"/>
    <p:sldId id="405" r:id="rId58"/>
    <p:sldId id="451" r:id="rId59"/>
    <p:sldId id="997" r:id="rId60"/>
    <p:sldId id="2142532318" r:id="rId61"/>
    <p:sldId id="1019" r:id="rId62"/>
    <p:sldId id="1057" r:id="rId63"/>
    <p:sldId id="1020" r:id="rId64"/>
    <p:sldId id="1059" r:id="rId6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545"/>
    <p:restoredTop sz="96484"/>
  </p:normalViewPr>
  <p:slideViewPr>
    <p:cSldViewPr snapToObjects="1">
      <p:cViewPr varScale="1">
        <p:scale>
          <a:sx n="173" d="100"/>
          <a:sy n="173" d="100"/>
        </p:scale>
        <p:origin x="664"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handoutMaster" Target="handoutMasters/handoutMaster1.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2/28/24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2/28/24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0C6C070-221F-4423-9214-3514A79EC7A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25716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44338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94336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4495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6652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a:extLst>
              <a:ext uri="{FF2B5EF4-FFF2-40B4-BE49-F238E27FC236}">
                <a16:creationId xmlns:a16="http://schemas.microsoft.com/office/drawing/2014/main" id="{6506E34C-3556-4244-8E5B-E3E63B759C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59447-9013-0F43-8781-D0E6CA581417}"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1858" name="Rectangle 2">
            <a:extLst>
              <a:ext uri="{FF2B5EF4-FFF2-40B4-BE49-F238E27FC236}">
                <a16:creationId xmlns:a16="http://schemas.microsoft.com/office/drawing/2014/main" id="{5917861A-A3E8-C54D-BC30-DDD66B979077}"/>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7F206EAB-20CA-3B47-A21E-7F1E286413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022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a:extLst>
              <a:ext uri="{FF2B5EF4-FFF2-40B4-BE49-F238E27FC236}">
                <a16:creationId xmlns:a16="http://schemas.microsoft.com/office/drawing/2014/main" id="{147FC0B2-6648-D94F-9454-4B3FB81824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70846B5-B2B0-644C-A06A-70D4D55B832D}"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3906" name="Rectangle 2">
            <a:extLst>
              <a:ext uri="{FF2B5EF4-FFF2-40B4-BE49-F238E27FC236}">
                <a16:creationId xmlns:a16="http://schemas.microsoft.com/office/drawing/2014/main" id="{EB0D34CC-7269-904A-9A6B-A53033127333}"/>
              </a:ext>
            </a:extLst>
          </p:cNvPr>
          <p:cNvSpPr>
            <a:spLocks noGrp="1" noRot="1" noChangeAspect="1" noChangeArrowheads="1" noTextEdit="1"/>
          </p:cNvSpPr>
          <p:nvPr>
            <p:ph type="sldImg"/>
          </p:nvPr>
        </p:nvSpPr>
        <p:spPr>
          <a:ln/>
        </p:spPr>
      </p:sp>
      <p:sp>
        <p:nvSpPr>
          <p:cNvPr id="123907" name="Rectangle 3">
            <a:extLst>
              <a:ext uri="{FF2B5EF4-FFF2-40B4-BE49-F238E27FC236}">
                <a16:creationId xmlns:a16="http://schemas.microsoft.com/office/drawing/2014/main" id="{97971562-DB02-3748-B6B7-DB753EDF28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48749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069956E6-0703-0541-A7C8-35BE577209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BF0553-3122-CF45-95F4-62FAF0677941}"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5954" name="Rectangle 2">
            <a:extLst>
              <a:ext uri="{FF2B5EF4-FFF2-40B4-BE49-F238E27FC236}">
                <a16:creationId xmlns:a16="http://schemas.microsoft.com/office/drawing/2014/main" id="{E3A4F85B-3502-9148-B38C-42DED5BBD8E4}"/>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37847B41-7984-C648-A4B5-EF5DB0AE5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28317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a:extLst>
              <a:ext uri="{FF2B5EF4-FFF2-40B4-BE49-F238E27FC236}">
                <a16:creationId xmlns:a16="http://schemas.microsoft.com/office/drawing/2014/main" id="{827932BB-3F93-3A41-82FE-F1E05A7F2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E3989CC-9E3C-5D41-A05E-33554132FE40}"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8002" name="Rectangle 2">
            <a:extLst>
              <a:ext uri="{FF2B5EF4-FFF2-40B4-BE49-F238E27FC236}">
                <a16:creationId xmlns:a16="http://schemas.microsoft.com/office/drawing/2014/main" id="{2198B6F9-B725-4443-9DE3-C088D2FCBD00}"/>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EA83E4BA-6BB0-2E4A-BC70-95A14EEA6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41855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4097880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a:extLst>
              <a:ext uri="{FF2B5EF4-FFF2-40B4-BE49-F238E27FC236}">
                <a16:creationId xmlns:a16="http://schemas.microsoft.com/office/drawing/2014/main" id="{8F6D5881-3AE5-B042-A43B-23FFD762BE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F24DB6-61CC-DF49-A683-81CE2338C40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0050" name="Rectangle 2">
            <a:extLst>
              <a:ext uri="{FF2B5EF4-FFF2-40B4-BE49-F238E27FC236}">
                <a16:creationId xmlns:a16="http://schemas.microsoft.com/office/drawing/2014/main" id="{B97675EB-781A-B140-9E40-00B0098783D3}"/>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16C5E883-4D11-244F-9061-62F8813BF4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04401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6031707C-F0E0-C145-8F1D-8F89A8A12E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903E824-D635-634D-B5F9-82EC6DAEA332}"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2098" name="Rectangle 2">
            <a:extLst>
              <a:ext uri="{FF2B5EF4-FFF2-40B4-BE49-F238E27FC236}">
                <a16:creationId xmlns:a16="http://schemas.microsoft.com/office/drawing/2014/main" id="{38E3AB97-3326-B444-87C3-6A4D5974FDFD}"/>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A67B8576-89A4-E24B-8878-275BBA4E32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5844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43900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20886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p:cNvSpPr>
            <a:spLocks noGrp="1" noRot="1" noChangeAspect="1" noChangeArrowheads="1" noTextEdit="1"/>
          </p:cNvSpPr>
          <p:nvPr>
            <p:ph type="sldImg"/>
          </p:nvPr>
        </p:nvSpPr>
        <p:spPr>
          <a:xfrm>
            <a:off x="417513" y="703263"/>
            <a:ext cx="6162675" cy="3467100"/>
          </a:xfrm>
          <a:ln/>
        </p:spPr>
      </p:sp>
      <p:sp>
        <p:nvSpPr>
          <p:cNvPr id="11366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51867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p:cNvSpPr>
            <a:spLocks noGrp="1" noRot="1" noChangeAspect="1" noChangeArrowheads="1" noTextEdit="1"/>
          </p:cNvSpPr>
          <p:nvPr>
            <p:ph type="sldImg"/>
          </p:nvPr>
        </p:nvSpPr>
        <p:spPr>
          <a:xfrm>
            <a:off x="1187450" y="703263"/>
            <a:ext cx="4622800" cy="3467100"/>
          </a:xfrm>
          <a:ln/>
        </p:spPr>
      </p:sp>
      <p:sp>
        <p:nvSpPr>
          <p:cNvPr id="11469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80885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33901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16BC0A-7AF6-411D-BE71-BCBBBCBA951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834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2/28/24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489847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2/28/24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776346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744777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6322678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976778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8067415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1452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6049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2/28/24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175150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2/28/24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267879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1878455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000827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705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6323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519410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7155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3008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2/28/24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982414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2/28/24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12127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348681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4456627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552399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137864290"/>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578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94326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8801515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0374329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557523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387289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2/28/24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6200107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7087213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6179739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676767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7123038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764164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50937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03484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541468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53387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2/28/24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184925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103076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2192172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8531899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131822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976108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66953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9641357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91331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0283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5806735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3538757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3155959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527675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2838299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6654762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8501603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3579585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484452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682569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3F7018CA-0109-C441-9B8A-5BFC4AC69D90}"/>
              </a:ext>
            </a:extLst>
          </p:cNvPr>
          <p:cNvSpPr txBox="1">
            <a:spLocks noChangeArrowheads="1"/>
          </p:cNvSpPr>
          <p:nvPr/>
        </p:nvSpPr>
        <p:spPr bwMode="auto">
          <a:xfrm>
            <a:off x="3105581" y="4294585"/>
            <a:ext cx="2832827" cy="623248"/>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1200" b="1">
                <a:solidFill>
                  <a:srgbClr val="CC3300"/>
                </a:solidFill>
              </a:rPr>
              <a:t>Database System Concepts, 6</a:t>
            </a:r>
            <a:r>
              <a:rPr lang="en-US" altLang="en-US" sz="1200" b="1" baseline="30000">
                <a:solidFill>
                  <a:srgbClr val="CC3300"/>
                </a:solidFill>
              </a:rPr>
              <a:t>th</a:t>
            </a:r>
            <a:r>
              <a:rPr lang="en-US" altLang="en-US" sz="1200" b="1">
                <a:solidFill>
                  <a:srgbClr val="CC3300"/>
                </a:solidFill>
              </a:rPr>
              <a:t> Ed</a:t>
            </a:r>
            <a:r>
              <a:rPr lang="en-US" altLang="en-US" sz="1200">
                <a:solidFill>
                  <a:srgbClr val="CC3300"/>
                </a:solidFill>
              </a:rPr>
              <a:t>.</a:t>
            </a:r>
          </a:p>
          <a:p>
            <a:pPr algn="ctr">
              <a:spcBef>
                <a:spcPct val="50000"/>
              </a:spcBef>
              <a:defRPr/>
            </a:pPr>
            <a:r>
              <a:rPr lang="en-US" altLang="en-US" sz="900" b="1">
                <a:solidFill>
                  <a:srgbClr val="CC3300"/>
                </a:solidFill>
              </a:rPr>
              <a:t>©Silberschatz, Korth and Sudarshan</a:t>
            </a:r>
            <a:br>
              <a:rPr lang="en-US" altLang="en-US" sz="900" b="1">
                <a:solidFill>
                  <a:srgbClr val="CC3300"/>
                </a:solidFill>
              </a:rPr>
            </a:br>
            <a:r>
              <a:rPr lang="en-US" altLang="en-US" sz="900" b="1">
                <a:solidFill>
                  <a:srgbClr val="CC3300"/>
                </a:solidFill>
              </a:rPr>
              <a:t>See </a:t>
            </a:r>
            <a:r>
              <a:rPr lang="en-US" altLang="en-US" sz="900" b="1">
                <a:solidFill>
                  <a:srgbClr val="CC3300"/>
                </a:solidFill>
                <a:hlinkClick r:id="rId2"/>
              </a:rPr>
              <a:t>www.db-book.com</a:t>
            </a:r>
            <a:r>
              <a:rPr lang="en-US" altLang="en-US" sz="900" b="1">
                <a:solidFill>
                  <a:srgbClr val="CC3300"/>
                </a:solidFill>
              </a:rPr>
              <a:t> for conditions on re-use </a:t>
            </a:r>
          </a:p>
        </p:txBody>
      </p:sp>
      <p:pic>
        <p:nvPicPr>
          <p:cNvPr id="5" name="Picture 8" descr="Cover-6Ed">
            <a:extLst>
              <a:ext uri="{FF2B5EF4-FFF2-40B4-BE49-F238E27FC236}">
                <a16:creationId xmlns:a16="http://schemas.microsoft.com/office/drawing/2014/main" id="{71635914-ABA4-894C-BB72-E6FF38D90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2238"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CC3300"/>
                </a:solidFill>
              </a:defRPr>
            </a:lvl1pPr>
          </a:lstStyle>
          <a:p>
            <a:r>
              <a:rPr lang="en-US"/>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33848523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56639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9794860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6333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97626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43593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43853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5724108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8193645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3610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55251669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7838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FA4E6FA4-9BE5-1D4C-9C6E-37A2C4AACE01}"/>
              </a:ext>
            </a:extLst>
          </p:cNvPr>
          <p:cNvSpPr txBox="1">
            <a:spLocks noChangeArrowheads="1"/>
          </p:cNvSpPr>
          <p:nvPr userDrawn="1"/>
        </p:nvSpPr>
        <p:spPr bwMode="auto">
          <a:xfrm>
            <a:off x="3145269" y="4366022"/>
            <a:ext cx="2832827" cy="623248"/>
          </a:xfrm>
          <a:prstGeom prst="rect">
            <a:avLst/>
          </a:prstGeom>
          <a:noFill/>
          <a:ln>
            <a:noFill/>
          </a:ln>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pic>
        <p:nvPicPr>
          <p:cNvPr id="4" name="Picture 9" descr="Cover-6Ed">
            <a:extLst>
              <a:ext uri="{FF2B5EF4-FFF2-40B4-BE49-F238E27FC236}">
                <a16:creationId xmlns:a16="http://schemas.microsoft.com/office/drawing/2014/main" id="{43E017F6-DDE1-B840-A2AE-2373D919180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289" y="0"/>
            <a:ext cx="1330325"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5" name="Rectangle 5">
            <a:extLst>
              <a:ext uri="{FF2B5EF4-FFF2-40B4-BE49-F238E27FC236}">
                <a16:creationId xmlns:a16="http://schemas.microsoft.com/office/drawing/2014/main" id="{F74C3A9E-3687-8340-8866-3BE66E388CFF}"/>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2D6F5D26-CBE4-434D-B89D-6426D8374E21}" type="slidenum">
              <a:rPr lang="en-US" altLang="en-US"/>
              <a:pPr/>
              <a:t>‹#›</a:t>
            </a:fld>
            <a:endParaRPr lang="en-US" altLang="en-US"/>
          </a:p>
        </p:txBody>
      </p:sp>
    </p:spTree>
    <p:extLst>
      <p:ext uri="{BB962C8B-B14F-4D97-AF65-F5344CB8AC3E}">
        <p14:creationId xmlns:p14="http://schemas.microsoft.com/office/powerpoint/2010/main" val="15339005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3" name="Rectangle 5">
            <a:extLst>
              <a:ext uri="{FF2B5EF4-FFF2-40B4-BE49-F238E27FC236}">
                <a16:creationId xmlns:a16="http://schemas.microsoft.com/office/drawing/2014/main" id="{6223F7A7-E7B1-6741-AAB5-2E17054528C5}"/>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E1EA0693-AC65-494F-BE29-821E5FF7783F}" type="slidenum">
              <a:rPr lang="en-US" altLang="en-US"/>
              <a:pPr/>
              <a:t>‹#›</a:t>
            </a:fld>
            <a:endParaRPr lang="en-US" altLang="en-US"/>
          </a:p>
        </p:txBody>
      </p:sp>
    </p:spTree>
    <p:extLst>
      <p:ext uri="{BB962C8B-B14F-4D97-AF65-F5344CB8AC3E}">
        <p14:creationId xmlns:p14="http://schemas.microsoft.com/office/powerpoint/2010/main" val="3957892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982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emf"/><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1.emf"/><Relationship Id="rId5" Type="http://schemas.openxmlformats.org/officeDocument/2006/relationships/slideLayout" Target="../slideLayouts/slideLayout20.xml"/><Relationship Id="rId10"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emf"/><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5.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6.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7.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2.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image" Target="../media/image3.jpeg"/><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7: ER, Relational, SQL (VI)</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5: ER, Relational, SQL (IV),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940632940"/>
      </p:ext>
    </p:extLst>
  </p:cSld>
  <p:clrMap bg1="lt1" tx1="dk1" bg2="lt2" tx2="dk2" accent1="accent1" accent2="accent2" accent3="accent3" accent4="accent4" accent5="accent5" accent6="accent6" hlink="hlink" folHlink="folHlink"/>
  <p:sldLayoutIdLst>
    <p:sldLayoutId id="2147493729" r:id="rId1"/>
    <p:sldLayoutId id="2147493730" r:id="rId2"/>
    <p:sldLayoutId id="2147493731" r:id="rId3"/>
    <p:sldLayoutId id="2147493732" r:id="rId4"/>
    <p:sldLayoutId id="2147493733" r:id="rId5"/>
    <p:sldLayoutId id="2147493734" r:id="rId6"/>
    <p:sldLayoutId id="2147493735" r:id="rId7"/>
    <p:sldLayoutId id="2147493736"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6: ER, Relational, SQL, Scenarios,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774714369"/>
      </p:ext>
    </p:extLst>
  </p:cSld>
  <p:clrMap bg1="lt1" tx1="dk1" bg2="lt2" tx2="dk2" accent1="accent1" accent2="accent2" accent3="accent3" accent4="accent4" accent5="accent5" accent6="accent6" hlink="hlink" folHlink="folHlink"/>
  <p:sldLayoutIdLst>
    <p:sldLayoutId id="2147493751" r:id="rId1"/>
    <p:sldLayoutId id="2147493752" r:id="rId2"/>
    <p:sldLayoutId id="2147493753" r:id="rId3"/>
    <p:sldLayoutId id="2147493754" r:id="rId4"/>
    <p:sldLayoutId id="2147493755" r:id="rId5"/>
    <p:sldLayoutId id="2147493756" r:id="rId6"/>
    <p:sldLayoutId id="2147493757" r:id="rId7"/>
    <p:sldLayoutId id="2147493758" r:id="rId8"/>
    <p:sldLayoutId id="2147493759"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7: ER, Apps, SQL, Projects </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524998475"/>
      </p:ext>
    </p:extLst>
  </p:cSld>
  <p:clrMap bg1="lt1" tx1="dk1" bg2="lt2" tx2="dk2" accent1="accent1" accent2="accent2" accent3="accent3" accent4="accent4" accent5="accent5" accent6="accent6" hlink="hlink" folHlink="folHlink"/>
  <p:sldLayoutIdLst>
    <p:sldLayoutId id="2147493783" r:id="rId1"/>
    <p:sldLayoutId id="2147493784" r:id="rId2"/>
    <p:sldLayoutId id="2147493785" r:id="rId3"/>
    <p:sldLayoutId id="2147493786" r:id="rId4"/>
    <p:sldLayoutId id="2147493787" r:id="rId5"/>
    <p:sldLayoutId id="2147493788" r:id="rId6"/>
    <p:sldLayoutId id="2147493789" r:id="rId7"/>
    <p:sldLayoutId id="2147493790" r:id="rId8"/>
    <p:sldLayoutId id="2147493791"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376896"/>
      </p:ext>
    </p:extLst>
  </p:cSld>
  <p:clrMap bg1="lt1" tx1="dk1" bg2="lt2" tx2="dk2" accent1="accent1" accent2="accent2" accent3="accent3" accent4="accent4" accent5="accent5" accent6="accent6" hlink="hlink" folHlink="folHlink"/>
  <p:sldLayoutIdLst>
    <p:sldLayoutId id="2147493793" r:id="rId1"/>
    <p:sldLayoutId id="2147493794" r:id="rId2"/>
    <p:sldLayoutId id="2147493795" r:id="rId3"/>
    <p:sldLayoutId id="2147493796" r:id="rId4"/>
    <p:sldLayoutId id="2147493797" r:id="rId5"/>
    <p:sldLayoutId id="2147493798" r:id="rId6"/>
    <p:sldLayoutId id="2147493799" r:id="rId7"/>
    <p:sldLayoutId id="2147493800" r:id="rId8"/>
    <p:sldLayoutId id="2147493801" r:id="rId9"/>
    <p:sldLayoutId id="2147493802" r:id="rId10"/>
    <p:sldLayoutId id="2147493803" r:id="rId11"/>
    <p:sldLayoutId id="214749380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2130006"/>
      </p:ext>
    </p:extLst>
  </p:cSld>
  <p:clrMap bg1="lt1" tx1="dk1" bg2="lt2" tx2="dk2" accent1="accent1" accent2="accent2" accent3="accent3" accent4="accent4" accent5="accent5" accent6="accent6" hlink="hlink" folHlink="folHlink"/>
  <p:sldLayoutIdLst>
    <p:sldLayoutId id="2147493806" r:id="rId1"/>
    <p:sldLayoutId id="2147493807" r:id="rId2"/>
    <p:sldLayoutId id="2147493808" r:id="rId3"/>
    <p:sldLayoutId id="2147493809" r:id="rId4"/>
    <p:sldLayoutId id="2147493810" r:id="rId5"/>
    <p:sldLayoutId id="2147493811" r:id="rId6"/>
    <p:sldLayoutId id="2147493812" r:id="rId7"/>
    <p:sldLayoutId id="2147493813" r:id="rId8"/>
    <p:sldLayoutId id="2147493814" r:id="rId9"/>
    <p:sldLayoutId id="2147493815" r:id="rId10"/>
    <p:sldLayoutId id="2147493816" r:id="rId11"/>
    <p:sldLayoutId id="214749381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0808852"/>
      </p:ext>
    </p:extLst>
  </p:cSld>
  <p:clrMap bg1="lt1" tx1="dk1" bg2="lt2" tx2="dk2" accent1="accent1" accent2="accent2" accent3="accent3" accent4="accent4" accent5="accent5" accent6="accent6" hlink="hlink" folHlink="folHlink"/>
  <p:sldLayoutIdLst>
    <p:sldLayoutId id="2147493819" r:id="rId1"/>
    <p:sldLayoutId id="2147493820" r:id="rId2"/>
    <p:sldLayoutId id="2147493821" r:id="rId3"/>
    <p:sldLayoutId id="2147493822" r:id="rId4"/>
    <p:sldLayoutId id="2147493823" r:id="rId5"/>
    <p:sldLayoutId id="2147493824" r:id="rId6"/>
    <p:sldLayoutId id="2147493825" r:id="rId7"/>
    <p:sldLayoutId id="2147493826" r:id="rId8"/>
    <p:sldLayoutId id="2147493827" r:id="rId9"/>
    <p:sldLayoutId id="2147493828" r:id="rId10"/>
    <p:sldLayoutId id="2147493829" r:id="rId11"/>
    <p:sldLayoutId id="214749383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984972B-0779-A547-A931-A7CB859786CC}"/>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23940" name="Text Box 4">
            <a:extLst>
              <a:ext uri="{FF2B5EF4-FFF2-40B4-BE49-F238E27FC236}">
                <a16:creationId xmlns:a16="http://schemas.microsoft.com/office/drawing/2014/main" id="{9AA1738C-D88B-484C-9923-2BA840D97BB8}"/>
              </a:ext>
            </a:extLst>
          </p:cNvPr>
          <p:cNvSpPr txBox="1">
            <a:spLocks noChangeArrowheads="1"/>
          </p:cNvSpPr>
          <p:nvPr/>
        </p:nvSpPr>
        <p:spPr bwMode="auto">
          <a:xfrm>
            <a:off x="7025878" y="4960144"/>
            <a:ext cx="1854995"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750" b="1">
                <a:solidFill>
                  <a:srgbClr val="000099"/>
                </a:solidFill>
              </a:rPr>
              <a:t>©Silberschatz, Korth and Sudarshan</a:t>
            </a:r>
          </a:p>
        </p:txBody>
      </p:sp>
      <p:sp>
        <p:nvSpPr>
          <p:cNvPr id="423941" name="Text Box 5">
            <a:extLst>
              <a:ext uri="{FF2B5EF4-FFF2-40B4-BE49-F238E27FC236}">
                <a16:creationId xmlns:a16="http://schemas.microsoft.com/office/drawing/2014/main" id="{F8F81DC0-8D31-0540-832E-472972B696A3}"/>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pPr>
            <a:r>
              <a:rPr lang="en-US" altLang="en-US" sz="750" b="1">
                <a:solidFill>
                  <a:srgbClr val="000099"/>
                </a:solidFill>
              </a:rPr>
              <a:t>20.</a:t>
            </a:r>
            <a:fld id="{45CAC434-9ADB-DA49-B40F-91D1AA528327}" type="slidenum">
              <a:rPr lang="en-US" altLang="en-US" sz="750" b="1">
                <a:solidFill>
                  <a:srgbClr val="000099"/>
                </a:solidFill>
              </a:rPr>
              <a:pPr algn="ctr">
                <a:spcBef>
                  <a:spcPct val="50000"/>
                </a:spcBef>
              </a:pPr>
              <a:t>‹#›</a:t>
            </a:fld>
            <a:endParaRPr lang="en-US" altLang="en-US" sz="750" b="1">
              <a:solidFill>
                <a:srgbClr val="000099"/>
              </a:solidFill>
            </a:endParaRPr>
          </a:p>
        </p:txBody>
      </p:sp>
      <p:sp>
        <p:nvSpPr>
          <p:cNvPr id="423942" name="Rectangle 6">
            <a:extLst>
              <a:ext uri="{FF2B5EF4-FFF2-40B4-BE49-F238E27FC236}">
                <a16:creationId xmlns:a16="http://schemas.microsoft.com/office/drawing/2014/main" id="{E0716F33-0535-3A41-B7F2-A5D3B0E510A2}"/>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23943" name="Text Box 7">
            <a:extLst>
              <a:ext uri="{FF2B5EF4-FFF2-40B4-BE49-F238E27FC236}">
                <a16:creationId xmlns:a16="http://schemas.microsoft.com/office/drawing/2014/main" id="{D6B67FAC-1EC5-7548-9FBC-16A36A3FAA95}"/>
              </a:ext>
            </a:extLst>
          </p:cNvPr>
          <p:cNvSpPr txBox="1">
            <a:spLocks noChangeArrowheads="1"/>
          </p:cNvSpPr>
          <p:nvPr/>
        </p:nvSpPr>
        <p:spPr bwMode="auto">
          <a:xfrm>
            <a:off x="0" y="4960144"/>
            <a:ext cx="1996059"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spcBef>
                <a:spcPct val="50000"/>
              </a:spcBef>
              <a:defRPr/>
            </a:pPr>
            <a:r>
              <a:rPr lang="en-US" altLang="en-US" sz="750" b="1">
                <a:solidFill>
                  <a:srgbClr val="000099"/>
                </a:solidFill>
              </a:rPr>
              <a:t>Database System Concepts - 6</a:t>
            </a:r>
            <a:r>
              <a:rPr lang="en-US" altLang="en-US" sz="750" b="1" baseline="30000">
                <a:solidFill>
                  <a:srgbClr val="000099"/>
                </a:solidFill>
              </a:rPr>
              <a:t>th</a:t>
            </a:r>
            <a:r>
              <a:rPr lang="en-US" altLang="en-US" sz="750" b="1">
                <a:solidFill>
                  <a:srgbClr val="000099"/>
                </a:solidFill>
              </a:rPr>
              <a:t> Edition</a:t>
            </a:r>
          </a:p>
        </p:txBody>
      </p:sp>
      <p:sp>
        <p:nvSpPr>
          <p:cNvPr id="1031" name="Freeform 8">
            <a:extLst>
              <a:ext uri="{FF2B5EF4-FFF2-40B4-BE49-F238E27FC236}">
                <a16:creationId xmlns:a16="http://schemas.microsoft.com/office/drawing/2014/main" id="{AFC99BFE-31DC-5F4D-ADC0-C78C50493E98}"/>
              </a:ext>
            </a:extLst>
          </p:cNvPr>
          <p:cNvSpPr>
            <a:spLocks/>
          </p:cNvSpPr>
          <p:nvPr/>
        </p:nvSpPr>
        <p:spPr bwMode="auto">
          <a:xfrm>
            <a:off x="8916988" y="4083844"/>
            <a:ext cx="227012" cy="35719"/>
          </a:xfrm>
          <a:custGeom>
            <a:avLst/>
            <a:gdLst>
              <a:gd name="T0" fmla="*/ 0 w 285"/>
              <a:gd name="T1" fmla="*/ 46064 h 61"/>
              <a:gd name="T2" fmla="*/ 1593 w 285"/>
              <a:gd name="T3" fmla="*/ 37475 h 61"/>
              <a:gd name="T4" fmla="*/ 7169 w 285"/>
              <a:gd name="T5" fmla="*/ 26545 h 61"/>
              <a:gd name="T6" fmla="*/ 13541 w 285"/>
              <a:gd name="T7" fmla="*/ 19518 h 61"/>
              <a:gd name="T8" fmla="*/ 23896 w 285"/>
              <a:gd name="T9" fmla="*/ 13273 h 61"/>
              <a:gd name="T10" fmla="*/ 35844 w 285"/>
              <a:gd name="T11" fmla="*/ 7807 h 61"/>
              <a:gd name="T12" fmla="*/ 45402 w 285"/>
              <a:gd name="T13" fmla="*/ 4684 h 61"/>
              <a:gd name="T14" fmla="*/ 55757 w 285"/>
              <a:gd name="T15" fmla="*/ 1561 h 61"/>
              <a:gd name="T16" fmla="*/ 67705 w 285"/>
              <a:gd name="T17" fmla="*/ 0 h 61"/>
              <a:gd name="T18" fmla="*/ 79653 w 285"/>
              <a:gd name="T19" fmla="*/ 0 h 61"/>
              <a:gd name="T20" fmla="*/ 93991 w 285"/>
              <a:gd name="T21" fmla="*/ 0 h 61"/>
              <a:gd name="T22" fmla="*/ 109125 w 285"/>
              <a:gd name="T23" fmla="*/ 0 h 61"/>
              <a:gd name="T24" fmla="*/ 122666 w 285"/>
              <a:gd name="T25" fmla="*/ 1561 h 61"/>
              <a:gd name="T26" fmla="*/ 137800 w 285"/>
              <a:gd name="T27" fmla="*/ 4684 h 61"/>
              <a:gd name="T28" fmla="*/ 152934 w 285"/>
              <a:gd name="T29" fmla="*/ 6246 h 61"/>
              <a:gd name="T30" fmla="*/ 166475 w 285"/>
              <a:gd name="T31" fmla="*/ 9369 h 61"/>
              <a:gd name="T32" fmla="*/ 178423 w 285"/>
              <a:gd name="T33" fmla="*/ 11711 h 61"/>
              <a:gd name="T34" fmla="*/ 190371 w 285"/>
              <a:gd name="T35" fmla="*/ 14834 h 61"/>
              <a:gd name="T36" fmla="*/ 202319 w 285"/>
              <a:gd name="T37" fmla="*/ 17957 h 61"/>
              <a:gd name="T38" fmla="*/ 211878 w 285"/>
              <a:gd name="T39" fmla="*/ 19518 h 61"/>
              <a:gd name="T40" fmla="*/ 217454 w 285"/>
              <a:gd name="T41" fmla="*/ 21080 h 61"/>
              <a:gd name="T42" fmla="*/ 225419 w 285"/>
              <a:gd name="T43" fmla="*/ 24203 h 61"/>
              <a:gd name="T44" fmla="*/ 222233 w 285"/>
              <a:gd name="T45" fmla="*/ 34352 h 61"/>
              <a:gd name="T46" fmla="*/ 217454 w 285"/>
              <a:gd name="T47" fmla="*/ 32791 h 61"/>
              <a:gd name="T48" fmla="*/ 207099 w 285"/>
              <a:gd name="T49" fmla="*/ 31230 h 61"/>
              <a:gd name="T50" fmla="*/ 191965 w 285"/>
              <a:gd name="T51" fmla="*/ 28107 h 61"/>
              <a:gd name="T52" fmla="*/ 183203 w 285"/>
              <a:gd name="T53" fmla="*/ 26545 h 61"/>
              <a:gd name="T54" fmla="*/ 173644 w 285"/>
              <a:gd name="T55" fmla="*/ 24984 h 61"/>
              <a:gd name="T56" fmla="*/ 164882 w 285"/>
              <a:gd name="T57" fmla="*/ 24203 h 61"/>
              <a:gd name="T58" fmla="*/ 156121 w 285"/>
              <a:gd name="T59" fmla="*/ 22641 h 61"/>
              <a:gd name="T60" fmla="*/ 144969 w 285"/>
              <a:gd name="T61" fmla="*/ 21080 h 61"/>
              <a:gd name="T62" fmla="*/ 137800 w 285"/>
              <a:gd name="T63" fmla="*/ 19518 h 61"/>
              <a:gd name="T64" fmla="*/ 129835 w 285"/>
              <a:gd name="T65" fmla="*/ 17957 h 61"/>
              <a:gd name="T66" fmla="*/ 122666 w 285"/>
              <a:gd name="T67" fmla="*/ 16395 h 61"/>
              <a:gd name="T68" fmla="*/ 113108 w 285"/>
              <a:gd name="T69" fmla="*/ 14834 h 61"/>
              <a:gd name="T70" fmla="*/ 87619 w 285"/>
              <a:gd name="T71" fmla="*/ 11711 h 61"/>
              <a:gd name="T72" fmla="*/ 66112 w 285"/>
              <a:gd name="T73" fmla="*/ 16395 h 61"/>
              <a:gd name="T74" fmla="*/ 46995 w 285"/>
              <a:gd name="T75" fmla="*/ 22641 h 61"/>
              <a:gd name="T76" fmla="*/ 42216 w 285"/>
              <a:gd name="T77" fmla="*/ 24203 h 61"/>
              <a:gd name="T78" fmla="*/ 34251 w 285"/>
              <a:gd name="T79" fmla="*/ 26545 h 61"/>
              <a:gd name="T80" fmla="*/ 25489 w 285"/>
              <a:gd name="T81" fmla="*/ 29668 h 61"/>
              <a:gd name="T82" fmla="*/ 18320 w 285"/>
              <a:gd name="T83" fmla="*/ 34352 h 61"/>
              <a:gd name="T84" fmla="*/ 5576 w 285"/>
              <a:gd name="T85" fmla="*/ 42941 h 61"/>
              <a:gd name="T86" fmla="*/ 1593 w 285"/>
              <a:gd name="T87" fmla="*/ 47625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032" name="Picture 9" descr="Cover-6Ed">
            <a:extLst>
              <a:ext uri="{FF2B5EF4-FFF2-40B4-BE49-F238E27FC236}">
                <a16:creationId xmlns:a16="http://schemas.microsoft.com/office/drawing/2014/main" id="{970D54E9-3BDC-7B49-AB37-9A34022689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5" y="1"/>
            <a:ext cx="668338"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0626300"/>
      </p:ext>
    </p:extLst>
  </p:cSld>
  <p:clrMap bg1="lt1" tx1="dk1" bg2="lt2" tx2="dk2" accent1="accent1" accent2="accent2" accent3="accent3" accent4="accent4" accent5="accent5" accent6="accent6" hlink="hlink" folHlink="folHlink"/>
  <p:sldLayoutIdLst>
    <p:sldLayoutId id="2147493832" r:id="rId1"/>
    <p:sldLayoutId id="2147493833" r:id="rId2"/>
    <p:sldLayoutId id="2147493834" r:id="rId3"/>
    <p:sldLayoutId id="2147493835" r:id="rId4"/>
    <p:sldLayoutId id="2147493836" r:id="rId5"/>
    <p:sldLayoutId id="2147493837" r:id="rId6"/>
    <p:sldLayoutId id="2147493838" r:id="rId7"/>
    <p:sldLayoutId id="2147493839" r:id="rId8"/>
    <p:sldLayoutId id="2147493840" r:id="rId9"/>
    <p:sldLayoutId id="2147493841" r:id="rId10"/>
    <p:sldLayoutId id="2147493842" r:id="rId11"/>
    <p:sldLayoutId id="2147493843" r:id="rId12"/>
    <p:sldLayoutId id="2147493844" r:id="rId13"/>
  </p:sldLayoutIdLst>
  <p:txStyles>
    <p:titleStyle>
      <a:lvl1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mj-lt"/>
          <a:ea typeface="ＭＳ Ｐゴシック" panose="020B0600070205080204" pitchFamily="34" charset="-128"/>
          <a:cs typeface="+mj-cs"/>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chemeClr val="tx2"/>
        </a:buClr>
        <a:buSzPct val="90000"/>
        <a:buFont typeface="Monotype Sorts" pitchFamily="2" charset="2"/>
        <a:buChar char="n"/>
        <a:defRPr kumimoji="1">
          <a:solidFill>
            <a:schemeClr val="tx1"/>
          </a:solidFill>
          <a:latin typeface="+mn-lt"/>
          <a:ea typeface="ＭＳ Ｐゴシック" panose="020B0600070205080204" pitchFamily="34" charset="-128"/>
          <a:cs typeface="+mn-cs"/>
        </a:defRPr>
      </a:lvl1pPr>
      <a:lvl2pPr marL="557213" indent="-214313" algn="l" rtl="0" eaLnBrk="0" fontAlgn="base" hangingPunct="0">
        <a:spcBef>
          <a:spcPct val="35000"/>
        </a:spcBef>
        <a:spcAft>
          <a:spcPct val="0"/>
        </a:spcAft>
        <a:buClr>
          <a:schemeClr val="folHlink"/>
        </a:buClr>
        <a:buSzPct val="80000"/>
        <a:buFont typeface="Monotype Sorts" pitchFamily="2" charset="2"/>
        <a:buChar char="l"/>
        <a:defRPr kumimoji="1">
          <a:solidFill>
            <a:schemeClr val="tx1"/>
          </a:solidFill>
          <a:latin typeface="+mn-lt"/>
          <a:ea typeface="ＭＳ Ｐゴシック" charset="-128"/>
        </a:defRPr>
      </a:lvl2pPr>
      <a:lvl3pPr marL="814388" indent="-171450" algn="l" rtl="0" eaLnBrk="0" fontAlgn="base" hangingPunct="0">
        <a:spcBef>
          <a:spcPct val="35000"/>
        </a:spcBef>
        <a:spcAft>
          <a:spcPct val="0"/>
        </a:spcAft>
        <a:buClr>
          <a:srgbClr val="33CC33"/>
        </a:buClr>
        <a:buSzPct val="75000"/>
        <a:buFont typeface="Webdings" pitchFamily="2" charset="2"/>
        <a:buChar char="4"/>
        <a:defRPr kumimoji="1">
          <a:solidFill>
            <a:schemeClr val="tx1"/>
          </a:solidFill>
          <a:latin typeface="+mn-lt"/>
          <a:ea typeface="ＭＳ Ｐゴシック"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ＭＳ Ｐゴシック" charset="-128"/>
        </a:defRPr>
      </a:lvl4pPr>
      <a:lvl5pPr marL="13287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47.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7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1.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5.xml"/></Relationships>
</file>

<file path=ppt/slides/_rels/slide4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www.essentialsql.com/introduction-common-table-expressions-ctes/" TargetMode="Externa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br>
              <a:rPr lang="en-US" altLang="en-US" sz="2800" i="1" dirty="0"/>
            </a:br>
            <a:r>
              <a:rPr lang="en-US" altLang="en-US" sz="2800" i="1" dirty="0"/>
              <a:t>Lecture 7: ER, Relational, SQL (VI)</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EC10162-878F-0C4B-BEBF-E70D7B4D0C33}"/>
              </a:ext>
            </a:extLst>
          </p:cNvPr>
          <p:cNvSpPr>
            <a:spLocks noGrp="1"/>
          </p:cNvSpPr>
          <p:nvPr>
            <p:ph idx="1"/>
          </p:nvPr>
        </p:nvSpPr>
        <p:spPr>
          <a:xfrm>
            <a:off x="5410200" y="590550"/>
            <a:ext cx="3657600" cy="4038600"/>
          </a:xfrm>
        </p:spPr>
        <p:txBody>
          <a:bodyPr/>
          <a:lstStyle/>
          <a:p>
            <a:r>
              <a:rPr lang="en-US" sz="1600" dirty="0"/>
              <a:t>Producing a career summary requires several tasks:</a:t>
            </a:r>
          </a:p>
          <a:p>
            <a:pPr marL="800100" lvl="1" indent="-342900">
              <a:buFont typeface="+mj-lt"/>
              <a:buAutoNum type="arabicPeriod"/>
            </a:pPr>
            <a:r>
              <a:rPr lang="en-US" sz="1400" dirty="0"/>
              <a:t>Computing batting totals</a:t>
            </a:r>
          </a:p>
          <a:p>
            <a:pPr marL="800100" lvl="1" indent="-342900">
              <a:buFont typeface="+mj-lt"/>
              <a:buAutoNum type="arabicPeriod"/>
            </a:pPr>
            <a:r>
              <a:rPr lang="en-US" sz="1400" dirty="0"/>
              <a:t>Computing pitching totals</a:t>
            </a:r>
          </a:p>
          <a:p>
            <a:pPr marL="800100" lvl="1" indent="-342900">
              <a:buFont typeface="+mj-lt"/>
              <a:buAutoNum type="arabicPeriod"/>
            </a:pPr>
            <a:r>
              <a:rPr lang="en-US" sz="1400" dirty="0"/>
              <a:t>Applying formulas to produce derived averages and metrics.</a:t>
            </a:r>
          </a:p>
          <a:p>
            <a:pPr marL="800100" lvl="1" indent="-342900">
              <a:buFont typeface="+mj-lt"/>
              <a:buAutoNum type="arabicPeriod"/>
            </a:pPr>
            <a:r>
              <a:rPr lang="en-US" sz="1400" dirty="0"/>
              <a:t>Joining (1), (2) and (3) into</a:t>
            </a:r>
            <a:br>
              <a:rPr lang="en-US" sz="1400" dirty="0"/>
            </a:br>
            <a:r>
              <a:rPr lang="en-US" sz="1400" dirty="0"/>
              <a:t>a career summary.</a:t>
            </a:r>
          </a:p>
          <a:p>
            <a:pPr marL="800100" lvl="1" indent="-342900">
              <a:buFont typeface="+mj-lt"/>
              <a:buAutoNum type="arabicPeriod"/>
            </a:pPr>
            <a:r>
              <a:rPr lang="en-US" sz="1400" dirty="0"/>
              <a:t>Joining with people to bring in personal information.</a:t>
            </a:r>
          </a:p>
          <a:p>
            <a:pPr marL="400050"/>
            <a:r>
              <a:rPr lang="en-US" sz="1600" dirty="0"/>
              <a:t>Producing the table is possible with a single SELECT statement, but ... ...</a:t>
            </a:r>
          </a:p>
          <a:p>
            <a:pPr marL="800100" lvl="1"/>
            <a:r>
              <a:rPr lang="en-US" sz="1400" dirty="0"/>
              <a:t>Developing incrementally one simpler query at a time is easier.</a:t>
            </a:r>
          </a:p>
          <a:p>
            <a:pPr marL="800100" lvl="1"/>
            <a:r>
              <a:rPr lang="en-US" sz="1400" dirty="0"/>
              <a:t>The resulting query is easier to understand and maintain.</a:t>
            </a:r>
          </a:p>
          <a:p>
            <a:pPr lvl="1"/>
            <a:endParaRPr lang="en-US" sz="1400" dirty="0"/>
          </a:p>
        </p:txBody>
      </p:sp>
      <p:sp>
        <p:nvSpPr>
          <p:cNvPr id="3" name="Title 2">
            <a:extLst>
              <a:ext uri="{FF2B5EF4-FFF2-40B4-BE49-F238E27FC236}">
                <a16:creationId xmlns:a16="http://schemas.microsoft.com/office/drawing/2014/main" id="{ADD2282C-2A2A-F04E-ACB2-816819AB2C9D}"/>
              </a:ext>
            </a:extLst>
          </p:cNvPr>
          <p:cNvSpPr>
            <a:spLocks noGrp="1"/>
          </p:cNvSpPr>
          <p:nvPr>
            <p:ph type="title"/>
          </p:nvPr>
        </p:nvSpPr>
        <p:spPr/>
        <p:txBody>
          <a:bodyPr/>
          <a:lstStyle/>
          <a:p>
            <a:r>
              <a:rPr lang="en-US" dirty="0"/>
              <a:t>Common Table Expressions – Example</a:t>
            </a:r>
          </a:p>
        </p:txBody>
      </p:sp>
      <p:pic>
        <p:nvPicPr>
          <p:cNvPr id="5" name="Picture 4">
            <a:extLst>
              <a:ext uri="{FF2B5EF4-FFF2-40B4-BE49-F238E27FC236}">
                <a16:creationId xmlns:a16="http://schemas.microsoft.com/office/drawing/2014/main" id="{B257219E-3FD9-8843-896F-6CF41612F2E4}"/>
              </a:ext>
            </a:extLst>
          </p:cNvPr>
          <p:cNvPicPr>
            <a:picLocks noChangeAspect="1"/>
          </p:cNvPicPr>
          <p:nvPr/>
        </p:nvPicPr>
        <p:blipFill>
          <a:blip r:embed="rId2"/>
          <a:stretch>
            <a:fillRect/>
          </a:stretch>
        </p:blipFill>
        <p:spPr>
          <a:xfrm>
            <a:off x="187438" y="520199"/>
            <a:ext cx="5308426" cy="4103101"/>
          </a:xfrm>
          <a:prstGeom prst="rect">
            <a:avLst/>
          </a:prstGeom>
        </p:spPr>
      </p:pic>
    </p:spTree>
    <p:extLst>
      <p:ext uri="{BB962C8B-B14F-4D97-AF65-F5344CB8AC3E}">
        <p14:creationId xmlns:p14="http://schemas.microsoft.com/office/powerpoint/2010/main" val="2258141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EC10162-878F-0C4B-BEBF-E70D7B4D0C33}"/>
              </a:ext>
            </a:extLst>
          </p:cNvPr>
          <p:cNvSpPr>
            <a:spLocks noGrp="1"/>
          </p:cNvSpPr>
          <p:nvPr>
            <p:ph idx="1"/>
          </p:nvPr>
        </p:nvSpPr>
        <p:spPr>
          <a:xfrm>
            <a:off x="5410200" y="590550"/>
            <a:ext cx="3657600" cy="4038600"/>
          </a:xfrm>
        </p:spPr>
        <p:txBody>
          <a:bodyPr/>
          <a:lstStyle/>
          <a:p>
            <a:r>
              <a:rPr lang="en-US" sz="1600" dirty="0"/>
              <a:t>Producing a career summary requires several tasks:</a:t>
            </a:r>
          </a:p>
          <a:p>
            <a:pPr marL="800100" lvl="1" indent="-342900">
              <a:buFont typeface="+mj-lt"/>
              <a:buAutoNum type="arabicPeriod"/>
            </a:pPr>
            <a:r>
              <a:rPr lang="en-US" sz="1400" dirty="0"/>
              <a:t>Computing batting totals</a:t>
            </a:r>
          </a:p>
          <a:p>
            <a:pPr marL="800100" lvl="1" indent="-342900">
              <a:buFont typeface="+mj-lt"/>
              <a:buAutoNum type="arabicPeriod"/>
            </a:pPr>
            <a:r>
              <a:rPr lang="en-US" sz="1400" dirty="0"/>
              <a:t>Computing pitching totals</a:t>
            </a:r>
          </a:p>
          <a:p>
            <a:pPr marL="800100" lvl="1" indent="-342900">
              <a:buFont typeface="+mj-lt"/>
              <a:buAutoNum type="arabicPeriod"/>
            </a:pPr>
            <a:r>
              <a:rPr lang="en-US" sz="1400" dirty="0"/>
              <a:t>Applying formulas to produce derived averages and metrics.</a:t>
            </a:r>
          </a:p>
          <a:p>
            <a:pPr marL="800100" lvl="1" indent="-342900">
              <a:buFont typeface="+mj-lt"/>
              <a:buAutoNum type="arabicPeriod"/>
            </a:pPr>
            <a:r>
              <a:rPr lang="en-US" sz="1400" dirty="0"/>
              <a:t>Joining (1), (2) and (3) into</a:t>
            </a:r>
            <a:br>
              <a:rPr lang="en-US" sz="1400" dirty="0"/>
            </a:br>
            <a:r>
              <a:rPr lang="en-US" sz="1400" dirty="0"/>
              <a:t>a career summary.</a:t>
            </a:r>
          </a:p>
          <a:p>
            <a:pPr marL="800100" lvl="1" indent="-342900">
              <a:buFont typeface="+mj-lt"/>
              <a:buAutoNum type="arabicPeriod"/>
            </a:pPr>
            <a:r>
              <a:rPr lang="en-US" sz="1400" dirty="0"/>
              <a:t>Joining with people to bring in personal information.</a:t>
            </a:r>
          </a:p>
          <a:p>
            <a:pPr marL="400050"/>
            <a:r>
              <a:rPr lang="en-US" sz="1600" dirty="0"/>
              <a:t>Producing the table is possible with a single SELECT statement, but ... ...</a:t>
            </a:r>
          </a:p>
          <a:p>
            <a:pPr marL="800100" lvl="1"/>
            <a:r>
              <a:rPr lang="en-US" sz="1400" dirty="0"/>
              <a:t>Developing incrementally one simpler query at a time is easier.</a:t>
            </a:r>
          </a:p>
          <a:p>
            <a:pPr marL="800100" lvl="1"/>
            <a:r>
              <a:rPr lang="en-US" sz="1400" dirty="0"/>
              <a:t>The resulting query is easier to understand and maintain.</a:t>
            </a:r>
          </a:p>
          <a:p>
            <a:pPr lvl="1"/>
            <a:endParaRPr lang="en-US" sz="1400" dirty="0"/>
          </a:p>
        </p:txBody>
      </p:sp>
      <p:sp>
        <p:nvSpPr>
          <p:cNvPr id="3" name="Title 2">
            <a:extLst>
              <a:ext uri="{FF2B5EF4-FFF2-40B4-BE49-F238E27FC236}">
                <a16:creationId xmlns:a16="http://schemas.microsoft.com/office/drawing/2014/main" id="{ADD2282C-2A2A-F04E-ACB2-816819AB2C9D}"/>
              </a:ext>
            </a:extLst>
          </p:cNvPr>
          <p:cNvSpPr>
            <a:spLocks noGrp="1"/>
          </p:cNvSpPr>
          <p:nvPr>
            <p:ph type="title"/>
          </p:nvPr>
        </p:nvSpPr>
        <p:spPr/>
        <p:txBody>
          <a:bodyPr/>
          <a:lstStyle/>
          <a:p>
            <a:r>
              <a:rPr lang="en-US" dirty="0"/>
              <a:t>Common Table Expressions – Example</a:t>
            </a:r>
          </a:p>
        </p:txBody>
      </p:sp>
      <p:pic>
        <p:nvPicPr>
          <p:cNvPr id="5" name="Picture 4">
            <a:extLst>
              <a:ext uri="{FF2B5EF4-FFF2-40B4-BE49-F238E27FC236}">
                <a16:creationId xmlns:a16="http://schemas.microsoft.com/office/drawing/2014/main" id="{B257219E-3FD9-8843-896F-6CF41612F2E4}"/>
              </a:ext>
            </a:extLst>
          </p:cNvPr>
          <p:cNvPicPr>
            <a:picLocks noChangeAspect="1"/>
          </p:cNvPicPr>
          <p:nvPr/>
        </p:nvPicPr>
        <p:blipFill>
          <a:blip r:embed="rId2"/>
          <a:stretch>
            <a:fillRect/>
          </a:stretch>
        </p:blipFill>
        <p:spPr>
          <a:xfrm>
            <a:off x="187438" y="520199"/>
            <a:ext cx="5308426" cy="4103101"/>
          </a:xfrm>
          <a:prstGeom prst="rect">
            <a:avLst/>
          </a:prstGeom>
        </p:spPr>
      </p:pic>
      <p:sp>
        <p:nvSpPr>
          <p:cNvPr id="2" name="Rounded Rectangle 1">
            <a:extLst>
              <a:ext uri="{FF2B5EF4-FFF2-40B4-BE49-F238E27FC236}">
                <a16:creationId xmlns:a16="http://schemas.microsoft.com/office/drawing/2014/main" id="{087776AE-B45D-68F3-1EF6-D17598CC1530}"/>
              </a:ext>
            </a:extLst>
          </p:cNvPr>
          <p:cNvSpPr/>
          <p:nvPr/>
        </p:nvSpPr>
        <p:spPr>
          <a:xfrm>
            <a:off x="945064" y="1276350"/>
            <a:ext cx="7132135" cy="2057400"/>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Arial" panose="020B0604020202020204" pitchFamily="34" charset="0"/>
              <a:buChar char="•"/>
            </a:pPr>
            <a:r>
              <a:rPr lang="en-US" sz="1600" dirty="0"/>
              <a:t>I find it difficult to impossible to write complex queries without using CTEs.</a:t>
            </a:r>
          </a:p>
          <a:p>
            <a:pPr marL="342900" indent="-342900">
              <a:buFont typeface="Arial" panose="020B0604020202020204" pitchFamily="34" charset="0"/>
              <a:buChar char="•"/>
            </a:pPr>
            <a:r>
              <a:rPr lang="en-US" sz="1600" dirty="0"/>
              <a:t>I think about incremental steps to produce the result.</a:t>
            </a:r>
          </a:p>
          <a:p>
            <a:pPr marL="342900" indent="-342900">
              <a:buFont typeface="Arial" panose="020B0604020202020204" pitchFamily="34" charset="0"/>
              <a:buChar char="•"/>
            </a:pPr>
            <a:r>
              <a:rPr lang="en-US" sz="1600" dirty="0"/>
              <a:t>Write and test the CTE by adding one step at a time.</a:t>
            </a:r>
          </a:p>
          <a:p>
            <a:pPr marL="342900" indent="-342900">
              <a:buFont typeface="Arial" panose="020B0604020202020204" pitchFamily="34" charset="0"/>
              <a:buChar char="•"/>
            </a:pPr>
            <a:r>
              <a:rPr lang="en-US" sz="1600" dirty="0"/>
              <a:t>Please, please, please:</a:t>
            </a:r>
          </a:p>
          <a:p>
            <a:pPr marL="800100" lvl="1" indent="-342900">
              <a:buFont typeface="Arial" panose="020B0604020202020204" pitchFamily="34" charset="0"/>
              <a:buChar char="•"/>
            </a:pPr>
            <a:r>
              <a:rPr lang="en-US" sz="1600" dirty="0"/>
              <a:t>Use CTEs.</a:t>
            </a:r>
          </a:p>
          <a:p>
            <a:pPr marL="800100" lvl="1" indent="-342900">
              <a:buFont typeface="Arial" panose="020B0604020202020204" pitchFamily="34" charset="0"/>
              <a:buChar char="•"/>
            </a:pPr>
            <a:r>
              <a:rPr lang="en-US" sz="1600" dirty="0"/>
              <a:t>Use </a:t>
            </a:r>
            <a:r>
              <a:rPr lang="en-US" sz="1600" dirty="0" err="1"/>
              <a:t>DataGrip</a:t>
            </a:r>
            <a:endParaRPr lang="en-US" sz="1600" dirty="0"/>
          </a:p>
        </p:txBody>
      </p:sp>
    </p:spTree>
    <p:extLst>
      <p:ext uri="{BB962C8B-B14F-4D97-AF65-F5344CB8AC3E}">
        <p14:creationId xmlns:p14="http://schemas.microsoft.com/office/powerpoint/2010/main" val="4070090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Recursive Queries</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12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7: ER, Relational, SQL (VI)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554477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Recursion in SQL</a:t>
            </a:r>
          </a:p>
        </p:txBody>
      </p:sp>
      <p:sp>
        <p:nvSpPr>
          <p:cNvPr id="55299" name="Rectangle 3"/>
          <p:cNvSpPr>
            <a:spLocks noGrp="1" noChangeArrowheads="1"/>
          </p:cNvSpPr>
          <p:nvPr>
            <p:ph type="body" idx="1"/>
          </p:nvPr>
        </p:nvSpPr>
        <p:spPr>
          <a:xfrm>
            <a:off x="1719263" y="785813"/>
            <a:ext cx="5834063" cy="3677841"/>
          </a:xfrm>
        </p:spPr>
        <p:txBody>
          <a:bodyPr/>
          <a:lstStyle/>
          <a:p>
            <a:r>
              <a:rPr lang="en-US" altLang="en-US" dirty="0"/>
              <a:t>SQL:1999 permits recursive view definition</a:t>
            </a:r>
          </a:p>
          <a:p>
            <a:r>
              <a:rPr lang="en-US" altLang="en-US" dirty="0"/>
              <a:t>Example: find which courses are a prerequisite, whether directly or indirectly, for a specific course </a:t>
            </a:r>
            <a:br>
              <a:rPr lang="en-US" altLang="en-US" dirty="0"/>
            </a:br>
            <a:r>
              <a:rPr lang="en-US" altLang="en-US" b="1" dirty="0"/>
              <a:t>with recursive </a:t>
            </a:r>
            <a:r>
              <a:rPr lang="en-US" altLang="en-US" i="1" dirty="0" err="1"/>
              <a:t>rec_prereq</a:t>
            </a:r>
            <a:r>
              <a:rPr lang="en-US" altLang="en-US" dirty="0"/>
              <a:t>(</a:t>
            </a:r>
            <a:r>
              <a:rPr lang="en-US" altLang="en-US" i="1" dirty="0" err="1"/>
              <a:t>course_id</a:t>
            </a:r>
            <a:r>
              <a:rPr lang="en-US" altLang="en-US" dirty="0"/>
              <a:t>, </a:t>
            </a:r>
            <a:r>
              <a:rPr lang="en-US" altLang="en-US" i="1" dirty="0" err="1"/>
              <a:t>prereq_id</a:t>
            </a:r>
            <a:r>
              <a:rPr lang="en-US" altLang="en-US" dirty="0"/>
              <a:t>) </a:t>
            </a:r>
            <a:r>
              <a:rPr lang="en-US" altLang="en-US" b="1" dirty="0"/>
              <a:t>as </a:t>
            </a:r>
            <a:r>
              <a:rPr lang="en-US" altLang="en-US" dirty="0"/>
              <a:t>(</a:t>
            </a:r>
            <a:br>
              <a:rPr lang="en-US" altLang="en-US" dirty="0"/>
            </a:br>
            <a:r>
              <a:rPr lang="en-US" altLang="en-US" dirty="0"/>
              <a:t>        </a:t>
            </a:r>
            <a:r>
              <a:rPr lang="en-US" altLang="en-US" b="1" dirty="0"/>
              <a:t>select </a:t>
            </a:r>
            <a:r>
              <a:rPr lang="en-US" altLang="en-US" i="1" dirty="0" err="1"/>
              <a:t>course_id</a:t>
            </a:r>
            <a:r>
              <a:rPr lang="en-US" altLang="en-US" dirty="0"/>
              <a:t>, </a:t>
            </a:r>
            <a:r>
              <a:rPr lang="en-US" altLang="en-US" i="1" dirty="0" err="1"/>
              <a:t>prereq_id</a:t>
            </a:r>
            <a:br>
              <a:rPr lang="en-US" altLang="en-US" i="1" dirty="0"/>
            </a:br>
            <a:r>
              <a:rPr lang="en-US" altLang="en-US" i="1" dirty="0"/>
              <a:t>        </a:t>
            </a:r>
            <a:r>
              <a:rPr lang="en-US" altLang="en-US" b="1" dirty="0"/>
              <a:t>from </a:t>
            </a:r>
            <a:r>
              <a:rPr lang="en-US" altLang="en-US" i="1" dirty="0" err="1"/>
              <a:t>prereq</a:t>
            </a:r>
            <a:br>
              <a:rPr lang="en-US" altLang="en-US" i="1" dirty="0"/>
            </a:br>
            <a:r>
              <a:rPr lang="en-US" altLang="en-US" i="1" dirty="0"/>
              <a:t>    </a:t>
            </a:r>
            <a:r>
              <a:rPr lang="en-US" altLang="en-US" b="1" dirty="0"/>
              <a:t>union</a:t>
            </a:r>
            <a:br>
              <a:rPr lang="en-US" altLang="en-US" b="1" dirty="0"/>
            </a:br>
            <a:r>
              <a:rPr lang="en-US" altLang="en-US" b="1" dirty="0"/>
              <a:t>        select </a:t>
            </a:r>
            <a:r>
              <a:rPr lang="en-US" altLang="en-US" i="1" dirty="0" err="1"/>
              <a:t>rec_prereq</a:t>
            </a:r>
            <a:r>
              <a:rPr lang="en-US" altLang="en-US" dirty="0" err="1"/>
              <a:t>.</a:t>
            </a:r>
            <a:r>
              <a:rPr lang="en-US" altLang="en-US" i="1" dirty="0" err="1"/>
              <a:t>course_id</a:t>
            </a:r>
            <a:r>
              <a:rPr lang="en-US" altLang="en-US" b="1" dirty="0"/>
              <a:t>, </a:t>
            </a:r>
            <a:r>
              <a:rPr lang="en-US" altLang="en-US" i="1" dirty="0" err="1"/>
              <a:t>prereq</a:t>
            </a:r>
            <a:r>
              <a:rPr lang="en-US" altLang="en-US" dirty="0" err="1"/>
              <a:t>.</a:t>
            </a:r>
            <a:r>
              <a:rPr lang="en-US" altLang="en-US" i="1" dirty="0" err="1"/>
              <a:t>prereq_id</a:t>
            </a:r>
            <a:r>
              <a:rPr lang="en-US" altLang="en-US" dirty="0"/>
              <a:t>, </a:t>
            </a:r>
            <a:br>
              <a:rPr lang="en-US" altLang="en-US" i="1" dirty="0"/>
            </a:br>
            <a:r>
              <a:rPr lang="en-US" altLang="en-US" i="1" dirty="0"/>
              <a:t>        </a:t>
            </a:r>
            <a:r>
              <a:rPr lang="en-US" altLang="en-US" b="1" dirty="0"/>
              <a:t>from </a:t>
            </a:r>
            <a:r>
              <a:rPr lang="en-US" altLang="en-US" i="1" dirty="0" err="1"/>
              <a:t>rec_rereq</a:t>
            </a:r>
            <a:r>
              <a:rPr lang="en-US" altLang="en-US" dirty="0"/>
              <a:t>, </a:t>
            </a:r>
            <a:r>
              <a:rPr lang="en-US" altLang="en-US" i="1" dirty="0" err="1"/>
              <a:t>prereq</a:t>
            </a:r>
            <a:br>
              <a:rPr lang="en-US" altLang="en-US" i="1" dirty="0"/>
            </a:br>
            <a:r>
              <a:rPr lang="en-US" altLang="en-US" i="1" dirty="0"/>
              <a:t>        </a:t>
            </a:r>
            <a:r>
              <a:rPr lang="en-US" altLang="en-US" b="1" dirty="0"/>
              <a:t>where </a:t>
            </a:r>
            <a:r>
              <a:rPr lang="en-US" altLang="en-US" i="1" dirty="0" err="1"/>
              <a:t>rec_prereq</a:t>
            </a:r>
            <a:r>
              <a:rPr lang="en-US" altLang="en-US" dirty="0" err="1"/>
              <a:t>.</a:t>
            </a:r>
            <a:r>
              <a:rPr lang="en-US" altLang="en-US" i="1" dirty="0" err="1"/>
              <a:t>prereq_id</a:t>
            </a:r>
            <a:r>
              <a:rPr lang="en-US" altLang="en-US" i="1" dirty="0"/>
              <a:t> </a:t>
            </a:r>
            <a:r>
              <a:rPr lang="en-US" altLang="en-US" dirty="0"/>
              <a:t>= </a:t>
            </a:r>
            <a:r>
              <a:rPr lang="en-US" altLang="en-US" i="1" dirty="0" err="1"/>
              <a:t>prereq</a:t>
            </a:r>
            <a:r>
              <a:rPr lang="en-US" altLang="en-US" dirty="0" err="1"/>
              <a:t>.</a:t>
            </a:r>
            <a:r>
              <a:rPr lang="en-US" altLang="en-US" i="1" dirty="0" err="1"/>
              <a:t>course_id</a:t>
            </a:r>
            <a:br>
              <a:rPr lang="en-US" altLang="en-US" i="1" dirty="0"/>
            </a:br>
            <a:r>
              <a:rPr lang="en-US" altLang="en-US" i="1" dirty="0"/>
              <a:t>    </a:t>
            </a:r>
            <a:r>
              <a:rPr lang="en-US" altLang="en-US" dirty="0"/>
              <a:t>)</a:t>
            </a:r>
            <a:br>
              <a:rPr lang="en-US" altLang="en-US" dirty="0"/>
            </a:br>
            <a:r>
              <a:rPr lang="en-US" altLang="en-US" b="1" dirty="0"/>
              <a:t>select </a:t>
            </a:r>
            <a:r>
              <a:rPr lang="en-US" altLang="en-US" dirty="0"/>
              <a:t>∗</a:t>
            </a:r>
            <a:br>
              <a:rPr lang="en-US" altLang="en-US" dirty="0"/>
            </a:br>
            <a:r>
              <a:rPr lang="en-US" altLang="en-US" b="1" dirty="0"/>
              <a:t>from </a:t>
            </a:r>
            <a:r>
              <a:rPr lang="en-US" altLang="en-US" i="1" dirty="0" err="1"/>
              <a:t>rec_prereq</a:t>
            </a:r>
            <a:r>
              <a:rPr lang="en-US" altLang="en-US" dirty="0"/>
              <a:t>;</a:t>
            </a:r>
          </a:p>
          <a:p>
            <a:pPr>
              <a:buFont typeface="Monotype Sorts" charset="2"/>
              <a:buNone/>
            </a:pPr>
            <a:r>
              <a:rPr lang="en-US" altLang="en-US" i="1" dirty="0"/>
              <a:t>	</a:t>
            </a:r>
            <a:r>
              <a:rPr lang="en-US" altLang="en-US" dirty="0"/>
              <a:t>This example view, </a:t>
            </a:r>
            <a:r>
              <a:rPr lang="en-US" altLang="en-US" i="1" dirty="0" err="1"/>
              <a:t>rec_prereq</a:t>
            </a:r>
            <a:r>
              <a:rPr lang="en-US" altLang="en-US" i="1" dirty="0"/>
              <a:t>,</a:t>
            </a:r>
            <a:r>
              <a:rPr lang="en-US" altLang="en-US" dirty="0"/>
              <a:t> is called the </a:t>
            </a:r>
            <a:r>
              <a:rPr lang="en-US" altLang="en-US" i="1" dirty="0"/>
              <a:t>transitive closure</a:t>
            </a:r>
            <a:r>
              <a:rPr lang="en-US" altLang="en-US" dirty="0"/>
              <a:t> of the </a:t>
            </a:r>
            <a:r>
              <a:rPr lang="en-US" altLang="en-US" i="1" dirty="0" err="1"/>
              <a:t>prereq</a:t>
            </a:r>
            <a:r>
              <a:rPr lang="en-US" altLang="en-US" i="1" dirty="0"/>
              <a:t> </a:t>
            </a:r>
            <a:r>
              <a:rPr lang="en-US" altLang="en-US" dirty="0"/>
              <a:t>relation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The Power of Recursion</a:t>
            </a:r>
          </a:p>
        </p:txBody>
      </p:sp>
      <p:sp>
        <p:nvSpPr>
          <p:cNvPr id="56323" name="Rectangle 3"/>
          <p:cNvSpPr>
            <a:spLocks noGrp="1" noChangeArrowheads="1"/>
          </p:cNvSpPr>
          <p:nvPr>
            <p:ph type="body" idx="1"/>
          </p:nvPr>
        </p:nvSpPr>
        <p:spPr>
          <a:xfrm>
            <a:off x="1719263" y="873919"/>
            <a:ext cx="5715786" cy="3927872"/>
          </a:xfrm>
        </p:spPr>
        <p:txBody>
          <a:bodyPr/>
          <a:lstStyle/>
          <a:p>
            <a:r>
              <a:rPr lang="en-US" altLang="en-US" dirty="0"/>
              <a:t>Recursive views make it possible to write queries, such as transitive closure queries, that cannot be written without recursion or iteration.</a:t>
            </a:r>
          </a:p>
          <a:p>
            <a:pPr lvl="1"/>
            <a:r>
              <a:rPr lang="en-US" altLang="en-US" dirty="0">
                <a:ea typeface="ＭＳ Ｐゴシック" panose="020B0600070205080204" pitchFamily="34" charset="-128"/>
              </a:rPr>
              <a:t>Intuition:  Without recursion, a non-recursive non-iterative program can perform only a fixed number of joins of </a:t>
            </a:r>
            <a:r>
              <a:rPr lang="en-US" altLang="en-US" i="1" dirty="0" err="1">
                <a:ea typeface="ＭＳ Ｐゴシック" panose="020B0600070205080204" pitchFamily="34" charset="-128"/>
              </a:rPr>
              <a:t>prereq</a:t>
            </a:r>
            <a:r>
              <a:rPr lang="en-US" altLang="en-US" dirty="0">
                <a:ea typeface="ＭＳ Ｐゴシック" panose="020B0600070205080204" pitchFamily="34" charset="-128"/>
              </a:rPr>
              <a:t> with itself</a:t>
            </a:r>
          </a:p>
          <a:p>
            <a:pPr lvl="2"/>
            <a:r>
              <a:rPr lang="en-US" altLang="en-US" dirty="0">
                <a:ea typeface="ＭＳ Ｐゴシック" panose="020B0600070205080204" pitchFamily="34" charset="-128"/>
              </a:rPr>
              <a:t>This can give only a fixed number of levels of managers</a:t>
            </a:r>
          </a:p>
          <a:p>
            <a:pPr lvl="2"/>
            <a:r>
              <a:rPr lang="en-US" altLang="en-US" dirty="0">
                <a:ea typeface="ＭＳ Ｐゴシック" panose="020B0600070205080204" pitchFamily="34" charset="-128"/>
              </a:rPr>
              <a:t>Given a fixed non-recursive query, we can construct a database with a greater number of levels of prerequisites on which the query will not work</a:t>
            </a:r>
          </a:p>
          <a:p>
            <a:pPr lvl="2"/>
            <a:r>
              <a:rPr lang="en-US" altLang="en-US" dirty="0">
                <a:ea typeface="ＭＳ Ｐゴシック" panose="020B0600070205080204" pitchFamily="34" charset="-128"/>
              </a:rPr>
              <a:t>Alternative: write a procedure to iterate as many times as required</a:t>
            </a:r>
          </a:p>
          <a:p>
            <a:pPr lvl="3"/>
            <a:r>
              <a:rPr lang="en-US" altLang="en-US" dirty="0">
                <a:ea typeface="ＭＳ Ｐゴシック" panose="020B0600070205080204" pitchFamily="34" charset="-128"/>
              </a:rPr>
              <a:t>See procedure </a:t>
            </a:r>
            <a:r>
              <a:rPr lang="en-US" altLang="en-US" i="1" dirty="0" err="1">
                <a:ea typeface="ＭＳ Ｐゴシック" panose="020B0600070205080204" pitchFamily="34" charset="-128"/>
              </a:rPr>
              <a:t>findAllPrereqs</a:t>
            </a:r>
            <a:r>
              <a:rPr lang="en-US" altLang="en-US" dirty="0">
                <a:ea typeface="ＭＳ Ｐゴシック" panose="020B0600070205080204" pitchFamily="34" charset="-128"/>
              </a:rPr>
              <a:t> in book</a:t>
            </a:r>
          </a:p>
        </p:txBody>
      </p:sp>
      <p:sp>
        <p:nvSpPr>
          <p:cNvPr id="2" name="TextBox 1">
            <a:extLst>
              <a:ext uri="{FF2B5EF4-FFF2-40B4-BE49-F238E27FC236}">
                <a16:creationId xmlns:a16="http://schemas.microsoft.com/office/drawing/2014/main" id="{3488E572-088C-6A8E-E892-8323A13B3274}"/>
              </a:ext>
            </a:extLst>
          </p:cNvPr>
          <p:cNvSpPr txBox="1"/>
          <p:nvPr/>
        </p:nvSpPr>
        <p:spPr>
          <a:xfrm>
            <a:off x="609600" y="3486150"/>
            <a:ext cx="8170185" cy="923330"/>
          </a:xfrm>
          <a:prstGeom prst="rect">
            <a:avLst/>
          </a:prstGeom>
          <a:noFill/>
        </p:spPr>
        <p:txBody>
          <a:bodyPr wrap="none" rtlCol="0">
            <a:spAutoFit/>
          </a:bodyPr>
          <a:lstStyle/>
          <a:p>
            <a:pPr marL="285750" indent="-285750">
              <a:buFont typeface="Arial" panose="020B0604020202020204" pitchFamily="34" charset="0"/>
              <a:buChar char="•"/>
            </a:pPr>
            <a:r>
              <a:rPr lang="en-US" dirty="0"/>
              <a:t>Since SQL is not Turing complete, there are many computations it cannot perform.</a:t>
            </a:r>
          </a:p>
          <a:p>
            <a:pPr marL="285750" indent="-285750">
              <a:buFont typeface="Arial" panose="020B0604020202020204" pitchFamily="34" charset="0"/>
              <a:buChar char="•"/>
            </a:pPr>
            <a:r>
              <a:rPr lang="en-US" dirty="0"/>
              <a:t>Recursion enables some scenarios, but recursion in general is hard to understand.</a:t>
            </a:r>
          </a:p>
          <a:p>
            <a:pPr marL="285750" indent="-285750">
              <a:buFont typeface="Arial" panose="020B0604020202020204" pitchFamily="34" charset="0"/>
              <a:buChar char="•"/>
            </a:pPr>
            <a:r>
              <a:rPr lang="en-US" dirty="0"/>
              <a:t>Switch to notebook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Advanced Aggregation</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Window Functions</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15</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7: ER, Relational, SQL (VI)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978195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398F82-A096-BC70-3E1E-C7CF4F6AAD88}"/>
              </a:ext>
            </a:extLst>
          </p:cNvPr>
          <p:cNvSpPr>
            <a:spLocks noGrp="1"/>
          </p:cNvSpPr>
          <p:nvPr>
            <p:ph idx="1"/>
          </p:nvPr>
        </p:nvSpPr>
        <p:spPr/>
        <p:txBody>
          <a:bodyPr/>
          <a:lstStyle/>
          <a:p>
            <a:r>
              <a:rPr lang="en-US" sz="1600" dirty="0"/>
              <a:t>The aggregation functions in SQL are powerful.</a:t>
            </a:r>
          </a:p>
          <a:p>
            <a:r>
              <a:rPr lang="en-US" sz="1600" dirty="0"/>
              <a:t>There are some scenarios that are very difficult. SQL and databases add support for more advanced capabilities:</a:t>
            </a:r>
          </a:p>
          <a:p>
            <a:pPr lvl="1"/>
            <a:r>
              <a:rPr lang="en-US" sz="1400" dirty="0"/>
              <a:t>Ranking</a:t>
            </a:r>
          </a:p>
          <a:p>
            <a:pPr lvl="1"/>
            <a:r>
              <a:rPr lang="en-US" sz="1400" dirty="0"/>
              <a:t>Windows</a:t>
            </a:r>
          </a:p>
          <a:p>
            <a:pPr lvl="1"/>
            <a:r>
              <a:rPr lang="en-US" sz="1400" dirty="0"/>
              <a:t>Pivot, Slice and Dice, but we will cover these with a different technology (OLAP) later in the semester.</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t>This is powerful, a little complex and requires trial and error.</a:t>
            </a:r>
          </a:p>
        </p:txBody>
      </p:sp>
      <p:sp>
        <p:nvSpPr>
          <p:cNvPr id="3" name="Title 2">
            <a:extLst>
              <a:ext uri="{FF2B5EF4-FFF2-40B4-BE49-F238E27FC236}">
                <a16:creationId xmlns:a16="http://schemas.microsoft.com/office/drawing/2014/main" id="{635A8BDA-EA16-3FAF-EBAD-008454A7A3A8}"/>
              </a:ext>
            </a:extLst>
          </p:cNvPr>
          <p:cNvSpPr>
            <a:spLocks noGrp="1"/>
          </p:cNvSpPr>
          <p:nvPr>
            <p:ph type="title"/>
          </p:nvPr>
        </p:nvSpPr>
        <p:spPr/>
        <p:txBody>
          <a:bodyPr/>
          <a:lstStyle/>
          <a:p>
            <a:r>
              <a:rPr lang="en-US" dirty="0"/>
              <a:t>Advanced Aggregates and Window Functions</a:t>
            </a:r>
          </a:p>
        </p:txBody>
      </p:sp>
      <p:pic>
        <p:nvPicPr>
          <p:cNvPr id="1026" name="Picture 2">
            <a:extLst>
              <a:ext uri="{FF2B5EF4-FFF2-40B4-BE49-F238E27FC236}">
                <a16:creationId xmlns:a16="http://schemas.microsoft.com/office/drawing/2014/main" id="{87F428A4-89CD-95D5-9344-BF562E062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461" y="2187162"/>
            <a:ext cx="3409738" cy="2441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5275CE3-F1AD-35B5-3AFE-9E0147DCF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19" y="2343150"/>
            <a:ext cx="4002381" cy="1630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316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2F30E4-F4B0-7C1B-A308-6F5243400FB9}"/>
              </a:ext>
            </a:extLst>
          </p:cNvPr>
          <p:cNvSpPr>
            <a:spLocks noGrp="1"/>
          </p:cNvSpPr>
          <p:nvPr>
            <p:ph idx="1"/>
          </p:nvPr>
        </p:nvSpPr>
        <p:spPr/>
        <p:txBody>
          <a:bodyPr/>
          <a:lstStyle/>
          <a:p>
            <a:r>
              <a:rPr lang="en-US" dirty="0"/>
              <a:t>Note – This takes a lot of practice and “help.”</a:t>
            </a:r>
          </a:p>
          <a:p>
            <a:r>
              <a:rPr lang="en-US" dirty="0"/>
              <a:t>To verify, in some cases you can</a:t>
            </a:r>
          </a:p>
          <a:p>
            <a:pPr lvl="1"/>
            <a:r>
              <a:rPr lang="en-US" dirty="0"/>
              <a:t>Use a subset of of the data, e.g. filter by country.</a:t>
            </a:r>
          </a:p>
          <a:p>
            <a:pPr lvl="1"/>
            <a:r>
              <a:rPr lang="en-US" dirty="0"/>
              <a:t>Compute the aggregate using normal aggregation.</a:t>
            </a:r>
          </a:p>
          <a:p>
            <a:pPr lvl="1"/>
            <a:r>
              <a:rPr lang="en-US" dirty="0"/>
              <a:t>Copy into Excel/Sheets, write some formulas and verify.</a:t>
            </a:r>
          </a:p>
          <a:p>
            <a:r>
              <a:rPr lang="en-US" dirty="0"/>
              <a:t>This is quite powerful. There will be a couple of take home HW/exam</a:t>
            </a:r>
            <a:br>
              <a:rPr lang="en-US" dirty="0"/>
            </a:br>
            <a:r>
              <a:rPr lang="en-US" dirty="0"/>
              <a:t>questions, but this takes tinkering.</a:t>
            </a:r>
          </a:p>
        </p:txBody>
      </p:sp>
      <p:sp>
        <p:nvSpPr>
          <p:cNvPr id="3" name="Title 2">
            <a:extLst>
              <a:ext uri="{FF2B5EF4-FFF2-40B4-BE49-F238E27FC236}">
                <a16:creationId xmlns:a16="http://schemas.microsoft.com/office/drawing/2014/main" id="{444082AF-2522-7CC3-6A63-26D4028BEEDE}"/>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374818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Security</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18</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7: ER, Relational, SQL (VI)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2325360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3820302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br>
              <a:rPr lang="en-US" altLang="en-US" sz="2800" i="1" dirty="0"/>
            </a:br>
            <a:r>
              <a:rPr lang="en-US" altLang="en-US" sz="2800" i="1" dirty="0"/>
              <a:t>Lecture 7: ER, Relational, SQL (VI)</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4B36D931-EE13-7660-6AE1-ED7A56A349DE}"/>
              </a:ext>
            </a:extLst>
          </p:cNvPr>
          <p:cNvSpPr/>
          <p:nvPr/>
        </p:nvSpPr>
        <p:spPr>
          <a:xfrm>
            <a:off x="1219200" y="2114550"/>
            <a:ext cx="6019802" cy="158338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We will start in a couple of minutes.</a:t>
            </a:r>
          </a:p>
        </p:txBody>
      </p:sp>
    </p:spTree>
    <p:extLst>
      <p:ext uri="{BB962C8B-B14F-4D97-AF65-F5344CB8AC3E}">
        <p14:creationId xmlns:p14="http://schemas.microsoft.com/office/powerpoint/2010/main" val="3117014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sz="1500" dirty="0"/>
          </a:p>
        </p:txBody>
      </p:sp>
    </p:spTree>
    <p:extLst>
      <p:ext uri="{BB962C8B-B14F-4D97-AF65-F5344CB8AC3E}">
        <p14:creationId xmlns:p14="http://schemas.microsoft.com/office/powerpoint/2010/main" val="3642571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3138732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4137162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3523431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2613917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552295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3450130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3781348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Like in many other cases, SQL DBMS have product specific variations.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a:t>
            </a:r>
          </a:p>
        </p:txBody>
      </p:sp>
    </p:spTree>
    <p:extLst>
      <p:ext uri="{BB962C8B-B14F-4D97-AF65-F5344CB8AC3E}">
        <p14:creationId xmlns:p14="http://schemas.microsoft.com/office/powerpoint/2010/main" val="900628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 –</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Or</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Mock Prof. Ferguson While He Codes</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29</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7: ER, Relational, SQL (VI)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373249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7: ER, Relational, SQL (VI)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33D34-E8FA-D786-5F8F-96376FC9BB67}"/>
              </a:ext>
            </a:extLst>
          </p:cNvPr>
          <p:cNvSpPr>
            <a:spLocks noGrp="1"/>
          </p:cNvSpPr>
          <p:nvPr>
            <p:ph idx="1"/>
          </p:nvPr>
        </p:nvSpPr>
        <p:spPr/>
        <p:txBody>
          <a:bodyPr/>
          <a:lstStyle/>
          <a:p>
            <a:r>
              <a:rPr lang="en-US" sz="1600" dirty="0"/>
              <a:t>The data model is:</a:t>
            </a:r>
          </a:p>
          <a:p>
            <a:pPr lvl="1"/>
            <a:r>
              <a:rPr lang="en-US" sz="1400" dirty="0"/>
              <a:t>Students</a:t>
            </a:r>
          </a:p>
          <a:p>
            <a:pPr lvl="1"/>
            <a:r>
              <a:rPr lang="en-US" sz="1400" dirty="0"/>
              <a:t>Faculty</a:t>
            </a:r>
          </a:p>
          <a:p>
            <a:pPr lvl="1"/>
            <a:r>
              <a:rPr lang="en-US" sz="1400" dirty="0"/>
              <a:t>An abstract base type Person</a:t>
            </a:r>
          </a:p>
          <a:p>
            <a:r>
              <a:rPr lang="en-US" sz="1600" dirty="0"/>
              <a:t>We will</a:t>
            </a:r>
          </a:p>
          <a:p>
            <a:pPr lvl="1"/>
            <a:r>
              <a:rPr lang="en-US" sz="1400" dirty="0"/>
              <a:t>Draw the logical and a partial physical ER diagram.</a:t>
            </a:r>
          </a:p>
          <a:p>
            <a:pPr lvl="1"/>
            <a:r>
              <a:rPr lang="en-US" sz="1400" strike="sngStrike" dirty="0"/>
              <a:t>Generate some test data using </a:t>
            </a:r>
            <a:r>
              <a:rPr lang="en-US" sz="1400" strike="sngStrike" dirty="0" err="1"/>
              <a:t>Mockaroo</a:t>
            </a:r>
            <a:r>
              <a:rPr lang="en-US" sz="1400" strike="sngStrike" dirty="0"/>
              <a:t>. We will load the data and create the initial schema</a:t>
            </a:r>
            <a:r>
              <a:rPr lang="en-US" sz="1400" dirty="0"/>
              <a:t>.</a:t>
            </a:r>
          </a:p>
          <a:p>
            <a:pPr lvl="1"/>
            <a:r>
              <a:rPr lang="en-US" sz="1400" dirty="0"/>
              <a:t>Give you a bunch of data. --&gt; Load </a:t>
            </a:r>
            <a:r>
              <a:rPr lang="en-US" sz="1400" dirty="0">
                <a:sym typeface="Wingdings" pitchFamily="2" charset="2"/>
              </a:rPr>
              <a:t> Tables  constraints</a:t>
            </a:r>
            <a:endParaRPr lang="en-US" sz="1400" dirty="0"/>
          </a:p>
          <a:p>
            <a:pPr lvl="1"/>
            <a:r>
              <a:rPr lang="en-US" sz="1400" dirty="0"/>
              <a:t>Implement a three-table solution, including indexes, views and constraints.</a:t>
            </a:r>
          </a:p>
          <a:p>
            <a:pPr lvl="1"/>
            <a:r>
              <a:rPr lang="en-US" sz="1400" dirty="0"/>
              <a:t>A function to compute UNIs.</a:t>
            </a:r>
          </a:p>
          <a:p>
            <a:pPr lvl="1"/>
            <a:r>
              <a:rPr lang="en-US" sz="1400" dirty="0"/>
              <a:t>Triggers to automatically assign UNIs.</a:t>
            </a:r>
          </a:p>
          <a:p>
            <a:pPr lvl="1"/>
            <a:r>
              <a:rPr lang="en-US" sz="1400" dirty="0"/>
              <a:t>Stored procedures to create student, faculty.</a:t>
            </a:r>
          </a:p>
          <a:p>
            <a:pPr lvl="1"/>
            <a:r>
              <a:rPr lang="en-US" sz="1400" u="sng" dirty="0"/>
              <a:t>Create non-root users.</a:t>
            </a:r>
          </a:p>
          <a:p>
            <a:pPr lvl="1"/>
            <a:r>
              <a:rPr lang="en-US" sz="1400" u="sng" dirty="0"/>
              <a:t>Revoke SQL operations to prevent people from making mistakes.</a:t>
            </a:r>
          </a:p>
          <a:p>
            <a:r>
              <a:rPr lang="en-US" sz="1600" dirty="0"/>
              <a:t>Snicker at Prof. Ferguson. I put this last, but it will like occur during all steps.</a:t>
            </a:r>
          </a:p>
        </p:txBody>
      </p:sp>
      <p:sp>
        <p:nvSpPr>
          <p:cNvPr id="3" name="Title 2">
            <a:extLst>
              <a:ext uri="{FF2B5EF4-FFF2-40B4-BE49-F238E27FC236}">
                <a16:creationId xmlns:a16="http://schemas.microsoft.com/office/drawing/2014/main" id="{11D39978-A8DB-DCB4-E5FE-39D04F883615}"/>
              </a:ext>
            </a:extLst>
          </p:cNvPr>
          <p:cNvSpPr>
            <a:spLocks noGrp="1"/>
          </p:cNvSpPr>
          <p:nvPr>
            <p:ph type="title"/>
          </p:nvPr>
        </p:nvSpPr>
        <p:spPr/>
        <p:txBody>
          <a:bodyPr/>
          <a:lstStyle/>
          <a:p>
            <a:r>
              <a:rPr lang="en-US" dirty="0"/>
              <a:t>Scenario</a:t>
            </a:r>
          </a:p>
        </p:txBody>
      </p:sp>
    </p:spTree>
    <p:extLst>
      <p:ext uri="{BB962C8B-B14F-4D97-AF65-F5344CB8AC3E}">
        <p14:creationId xmlns:p14="http://schemas.microsoft.com/office/powerpoint/2010/main" val="3731222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REST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5D1C6D88-BF3F-1CB0-95CC-D575DB92802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31</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7: ER, Relational, SQL (VI)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2294916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1242798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871341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6AFF5D-B19D-55D1-D9BE-2DAB460BF1F7}"/>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37940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0D7BE-6494-83A6-8C98-66AC8FBD0439}"/>
              </a:ext>
            </a:extLst>
          </p:cNvPr>
          <p:cNvSpPr>
            <a:spLocks noGrp="1"/>
          </p:cNvSpPr>
          <p:nvPr>
            <p:ph type="title"/>
          </p:nvPr>
        </p:nvSpPr>
        <p:spPr/>
        <p:txBody>
          <a:bodyPr/>
          <a:lstStyle/>
          <a:p>
            <a:r>
              <a:rPr lang="en-US" dirty="0"/>
              <a:t>Application Architecture</a:t>
            </a:r>
          </a:p>
        </p:txBody>
      </p:sp>
      <p:pic>
        <p:nvPicPr>
          <p:cNvPr id="5" name="Picture 4">
            <a:extLst>
              <a:ext uri="{FF2B5EF4-FFF2-40B4-BE49-F238E27FC236}">
                <a16:creationId xmlns:a16="http://schemas.microsoft.com/office/drawing/2014/main" id="{384BB8DD-B4D4-6818-2523-83256F6228C3}"/>
              </a:ext>
            </a:extLst>
          </p:cNvPr>
          <p:cNvPicPr>
            <a:picLocks noChangeAspect="1"/>
          </p:cNvPicPr>
          <p:nvPr/>
        </p:nvPicPr>
        <p:blipFill>
          <a:blip r:embed="rId2"/>
          <a:stretch>
            <a:fillRect/>
          </a:stretch>
        </p:blipFill>
        <p:spPr>
          <a:xfrm>
            <a:off x="304800" y="666750"/>
            <a:ext cx="7696200" cy="3211114"/>
          </a:xfrm>
          <a:prstGeom prst="rect">
            <a:avLst/>
          </a:prstGeom>
        </p:spPr>
      </p:pic>
    </p:spTree>
    <p:extLst>
      <p:ext uri="{BB962C8B-B14F-4D97-AF65-F5344CB8AC3E}">
        <p14:creationId xmlns:p14="http://schemas.microsoft.com/office/powerpoint/2010/main" val="3959748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528389-1E13-CA31-D224-8DF14C7295E2}"/>
              </a:ext>
            </a:extLst>
          </p:cNvPr>
          <p:cNvSpPr>
            <a:spLocks noGrp="1"/>
          </p:cNvSpPr>
          <p:nvPr>
            <p:ph idx="1"/>
          </p:nvPr>
        </p:nvSpPr>
        <p:spPr/>
        <p:txBody>
          <a:bodyPr/>
          <a:lstStyle/>
          <a:p>
            <a:r>
              <a:rPr lang="en-US" dirty="0"/>
              <a:t>/Users/</a:t>
            </a:r>
            <a:r>
              <a:rPr lang="en-US" dirty="0" err="1"/>
              <a:t>donaldferguson</a:t>
            </a:r>
            <a:r>
              <a:rPr lang="en-US" dirty="0"/>
              <a:t>/Dropbox/000/000-A-Current-Examples/W4111-FastAPI-IMDB-Solution</a:t>
            </a:r>
          </a:p>
          <a:p>
            <a:r>
              <a:rPr lang="en-US" dirty="0"/>
              <a:t>/Users/</a:t>
            </a:r>
            <a:r>
              <a:rPr lang="en-US" dirty="0" err="1"/>
              <a:t>donaldferguson</a:t>
            </a:r>
            <a:r>
              <a:rPr lang="en-US" dirty="0"/>
              <a:t>/Dropbox/000/000-A-Current-Examples/current-dashboard</a:t>
            </a:r>
          </a:p>
        </p:txBody>
      </p:sp>
      <p:sp>
        <p:nvSpPr>
          <p:cNvPr id="3" name="Title 2">
            <a:extLst>
              <a:ext uri="{FF2B5EF4-FFF2-40B4-BE49-F238E27FC236}">
                <a16:creationId xmlns:a16="http://schemas.microsoft.com/office/drawing/2014/main" id="{1BCD5088-ED1E-5A20-DE20-4402E0F82749}"/>
              </a:ext>
            </a:extLst>
          </p:cNvPr>
          <p:cNvSpPr>
            <a:spLocks noGrp="1"/>
          </p:cNvSpPr>
          <p:nvPr>
            <p:ph type="title"/>
          </p:nvPr>
        </p:nvSpPr>
        <p:spPr/>
        <p:txBody>
          <a:bodyPr/>
          <a:lstStyle/>
          <a:p>
            <a:r>
              <a:rPr lang="en-US" dirty="0"/>
              <a:t>Walkthrough Code</a:t>
            </a:r>
          </a:p>
        </p:txBody>
      </p:sp>
    </p:spTree>
    <p:extLst>
      <p:ext uri="{BB962C8B-B14F-4D97-AF65-F5344CB8AC3E}">
        <p14:creationId xmlns:p14="http://schemas.microsoft.com/office/powerpoint/2010/main" val="3934139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2BC85E-4C2F-A1E3-63E5-F8B4BECFABB8}"/>
              </a:ext>
            </a:extLst>
          </p:cNvPr>
          <p:cNvSpPr>
            <a:spLocks noGrp="1"/>
          </p:cNvSpPr>
          <p:nvPr>
            <p:ph idx="1"/>
          </p:nvPr>
        </p:nvSpPr>
        <p:spPr/>
        <p:txBody>
          <a:bodyPr/>
          <a:lstStyle/>
          <a:p>
            <a:r>
              <a:rPr lang="en-US" dirty="0"/>
              <a:t>WITH clause and Common Table Expressions revisited.</a:t>
            </a:r>
          </a:p>
        </p:txBody>
      </p:sp>
      <p:sp>
        <p:nvSpPr>
          <p:cNvPr id="3" name="Title 2">
            <a:extLst>
              <a:ext uri="{FF2B5EF4-FFF2-40B4-BE49-F238E27FC236}">
                <a16:creationId xmlns:a16="http://schemas.microsoft.com/office/drawing/2014/main" id="{E466DF9B-53C1-80A8-668D-CF630F5BD48C}"/>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029109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7475"/>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352550"/>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t>Big Data</a:t>
            </a:r>
            <a:b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t>Business Intelligence</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t>Decision Support</a:t>
            </a:r>
            <a:b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t>(Preview to enable project)</a:t>
            </a:r>
          </a:p>
        </p:txBody>
      </p:sp>
      <p:sp>
        <p:nvSpPr>
          <p:cNvPr id="2" name="TextBox 9">
            <a:extLst>
              <a:ext uri="{FF2B5EF4-FFF2-40B4-BE49-F238E27FC236}">
                <a16:creationId xmlns:a16="http://schemas.microsoft.com/office/drawing/2014/main" id="{D333BE94-99C9-F7B0-428C-E3853ADA27C3}"/>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7: ER, Relational, SQL (VI)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587774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DFC9AC0-8950-1543-B333-91ADB3B272A5}"/>
              </a:ext>
            </a:extLst>
          </p:cNvPr>
          <p:cNvSpPr>
            <a:spLocks noGrp="1" noChangeArrowheads="1"/>
          </p:cNvSpPr>
          <p:nvPr>
            <p:ph type="title"/>
          </p:nvPr>
        </p:nvSpPr>
        <p:spPr>
          <a:xfrm>
            <a:off x="1657350" y="142875"/>
            <a:ext cx="5829300" cy="400050"/>
          </a:xfrm>
        </p:spPr>
        <p:txBody>
          <a:bodyPr/>
          <a:lstStyle/>
          <a:p>
            <a:pPr>
              <a:defRPr/>
            </a:pPr>
            <a:r>
              <a:rPr lang="en-US">
                <a:ea typeface="+mj-ea"/>
              </a:rPr>
              <a:t>Decision Support Systems</a:t>
            </a:r>
          </a:p>
        </p:txBody>
      </p:sp>
      <p:sp>
        <p:nvSpPr>
          <p:cNvPr id="120834" name="Rectangle 3">
            <a:extLst>
              <a:ext uri="{FF2B5EF4-FFF2-40B4-BE49-F238E27FC236}">
                <a16:creationId xmlns:a16="http://schemas.microsoft.com/office/drawing/2014/main" id="{16C6F7F7-7788-BD4D-9F5E-3B55672E2A26}"/>
              </a:ext>
            </a:extLst>
          </p:cNvPr>
          <p:cNvSpPr>
            <a:spLocks noGrp="1" noChangeArrowheads="1"/>
          </p:cNvSpPr>
          <p:nvPr>
            <p:ph type="body" idx="4294967295"/>
          </p:nvPr>
        </p:nvSpPr>
        <p:spPr>
          <a:xfrm>
            <a:off x="1885951" y="1028700"/>
            <a:ext cx="5717381" cy="3173016"/>
          </a:xfrm>
        </p:spPr>
        <p:txBody>
          <a:bodyPr/>
          <a:lstStyle/>
          <a:p>
            <a:r>
              <a:rPr lang="en-US" altLang="en-US" b="1">
                <a:solidFill>
                  <a:srgbClr val="000099"/>
                </a:solidFill>
              </a:rPr>
              <a:t>Decision-support systems</a:t>
            </a:r>
            <a:r>
              <a:rPr lang="en-US" altLang="en-US"/>
              <a:t> are used to make business decisions, often based on data collected by on-line transaction-processing systems.</a:t>
            </a:r>
          </a:p>
          <a:p>
            <a:r>
              <a:rPr lang="en-US" altLang="en-US"/>
              <a:t>Examples of business decisions:</a:t>
            </a:r>
          </a:p>
          <a:p>
            <a:pPr lvl="1"/>
            <a:r>
              <a:rPr lang="en-US" altLang="en-US">
                <a:ea typeface="ＭＳ Ｐゴシック" panose="020B0600070205080204" pitchFamily="34" charset="-128"/>
              </a:rPr>
              <a:t>What items to stock?</a:t>
            </a:r>
          </a:p>
          <a:p>
            <a:pPr lvl="1"/>
            <a:r>
              <a:rPr lang="en-US" altLang="en-US">
                <a:ea typeface="ＭＳ Ｐゴシック" panose="020B0600070205080204" pitchFamily="34" charset="-128"/>
              </a:rPr>
              <a:t>What insurance premium to change?</a:t>
            </a:r>
          </a:p>
          <a:p>
            <a:pPr lvl="1"/>
            <a:r>
              <a:rPr lang="en-US" altLang="en-US">
                <a:ea typeface="ＭＳ Ｐゴシック" panose="020B0600070205080204" pitchFamily="34" charset="-128"/>
              </a:rPr>
              <a:t>To whom to send advertisements?</a:t>
            </a:r>
          </a:p>
          <a:p>
            <a:r>
              <a:rPr lang="en-US" altLang="en-US"/>
              <a:t>Examples of data used for making decisions</a:t>
            </a:r>
          </a:p>
          <a:p>
            <a:pPr lvl="1"/>
            <a:r>
              <a:rPr lang="en-US" altLang="en-US">
                <a:ea typeface="ＭＳ Ｐゴシック" panose="020B0600070205080204" pitchFamily="34" charset="-128"/>
              </a:rPr>
              <a:t>	Retail sales transaction details</a:t>
            </a:r>
          </a:p>
          <a:p>
            <a:pPr lvl="1"/>
            <a:r>
              <a:rPr lang="en-US" altLang="en-US">
                <a:ea typeface="ＭＳ Ｐゴシック" panose="020B0600070205080204" pitchFamily="34" charset="-128"/>
              </a:rPr>
              <a:t>	Customer profiles (income, age, gender, etc.)</a:t>
            </a:r>
          </a:p>
        </p:txBody>
      </p:sp>
    </p:spTree>
    <p:extLst>
      <p:ext uri="{BB962C8B-B14F-4D97-AF65-F5344CB8AC3E}">
        <p14:creationId xmlns:p14="http://schemas.microsoft.com/office/powerpoint/2010/main" val="2323246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18804F3-D758-FC4A-BB06-F7ECC6E09850}"/>
              </a:ext>
            </a:extLst>
          </p:cNvPr>
          <p:cNvSpPr>
            <a:spLocks noGrp="1" noChangeArrowheads="1"/>
          </p:cNvSpPr>
          <p:nvPr>
            <p:ph type="title"/>
          </p:nvPr>
        </p:nvSpPr>
        <p:spPr>
          <a:xfrm>
            <a:off x="1143000" y="114300"/>
            <a:ext cx="6858000" cy="400050"/>
          </a:xfrm>
        </p:spPr>
        <p:txBody>
          <a:bodyPr/>
          <a:lstStyle/>
          <a:p>
            <a:pPr>
              <a:lnSpc>
                <a:spcPct val="80000"/>
              </a:lnSpc>
              <a:defRPr/>
            </a:pPr>
            <a:r>
              <a:rPr lang="en-US">
                <a:ea typeface="+mj-ea"/>
              </a:rPr>
              <a:t>Decision-Support Systems: Overview</a:t>
            </a:r>
          </a:p>
        </p:txBody>
      </p:sp>
      <p:sp>
        <p:nvSpPr>
          <p:cNvPr id="122882" name="Rectangle 3">
            <a:extLst>
              <a:ext uri="{FF2B5EF4-FFF2-40B4-BE49-F238E27FC236}">
                <a16:creationId xmlns:a16="http://schemas.microsoft.com/office/drawing/2014/main" id="{F0C78469-F0A3-5340-80DF-AB4E5B6C81D7}"/>
              </a:ext>
            </a:extLst>
          </p:cNvPr>
          <p:cNvSpPr>
            <a:spLocks noGrp="1" noChangeArrowheads="1"/>
          </p:cNvSpPr>
          <p:nvPr>
            <p:ph type="body" idx="4294967295"/>
          </p:nvPr>
        </p:nvSpPr>
        <p:spPr>
          <a:xfrm>
            <a:off x="228600" y="697707"/>
            <a:ext cx="8458200" cy="4183856"/>
          </a:xfrm>
        </p:spPr>
        <p:txBody>
          <a:bodyPr/>
          <a:lstStyle/>
          <a:p>
            <a:pPr>
              <a:lnSpc>
                <a:spcPct val="90000"/>
              </a:lnSpc>
            </a:pPr>
            <a:r>
              <a:rPr lang="en-US" altLang="en-US" sz="1600" b="1" dirty="0">
                <a:solidFill>
                  <a:srgbClr val="000099"/>
                </a:solidFill>
              </a:rPr>
              <a:t>Data analysis</a:t>
            </a:r>
            <a:r>
              <a:rPr lang="en-US" altLang="en-US" sz="1600" dirty="0"/>
              <a:t> tasks are simplified by specialized tools and SQL extensions</a:t>
            </a:r>
          </a:p>
          <a:p>
            <a:pPr lvl="1">
              <a:lnSpc>
                <a:spcPct val="90000"/>
              </a:lnSpc>
            </a:pPr>
            <a:r>
              <a:rPr lang="en-US" altLang="en-US" sz="1600" dirty="0">
                <a:ea typeface="ＭＳ Ｐゴシック" panose="020B0600070205080204" pitchFamily="34" charset="-128"/>
              </a:rPr>
              <a:t>Example tasks</a:t>
            </a:r>
          </a:p>
          <a:p>
            <a:pPr lvl="2">
              <a:lnSpc>
                <a:spcPct val="90000"/>
              </a:lnSpc>
            </a:pPr>
            <a:r>
              <a:rPr lang="en-US" altLang="en-US" sz="1600" dirty="0">
                <a:ea typeface="ＭＳ Ｐゴシック" panose="020B0600070205080204" pitchFamily="34" charset="-128"/>
              </a:rPr>
              <a:t>For each product category and each region, what were the total sales in the last quarter and how do they compare with the same quarter last year</a:t>
            </a:r>
          </a:p>
          <a:p>
            <a:pPr lvl="2">
              <a:lnSpc>
                <a:spcPct val="90000"/>
              </a:lnSpc>
            </a:pPr>
            <a:r>
              <a:rPr lang="en-US" altLang="en-US" sz="1600" dirty="0">
                <a:ea typeface="ＭＳ Ｐゴシック" panose="020B0600070205080204" pitchFamily="34" charset="-128"/>
              </a:rPr>
              <a:t>As above, for each product category and each customer category</a:t>
            </a:r>
          </a:p>
          <a:p>
            <a:pPr>
              <a:lnSpc>
                <a:spcPct val="90000"/>
              </a:lnSpc>
            </a:pPr>
            <a:r>
              <a:rPr lang="en-US" altLang="en-US" sz="1600" b="1" dirty="0">
                <a:solidFill>
                  <a:srgbClr val="000099"/>
                </a:solidFill>
              </a:rPr>
              <a:t>Statistical analysis</a:t>
            </a:r>
            <a:r>
              <a:rPr lang="en-US" altLang="en-US" sz="1600" dirty="0"/>
              <a:t> packages (e.g., : S++) can be interfaced with databases</a:t>
            </a:r>
          </a:p>
          <a:p>
            <a:pPr lvl="1">
              <a:lnSpc>
                <a:spcPct val="90000"/>
              </a:lnSpc>
            </a:pPr>
            <a:r>
              <a:rPr lang="en-US" altLang="en-US" sz="1600" dirty="0">
                <a:ea typeface="ＭＳ Ｐゴシック" panose="020B0600070205080204" pitchFamily="34" charset="-128"/>
              </a:rPr>
              <a:t>Statistical analysis is a large field, but not covered here</a:t>
            </a:r>
          </a:p>
          <a:p>
            <a:pPr>
              <a:lnSpc>
                <a:spcPct val="90000"/>
              </a:lnSpc>
            </a:pPr>
            <a:r>
              <a:rPr lang="en-US" altLang="en-US" sz="1600" b="1" dirty="0">
                <a:solidFill>
                  <a:srgbClr val="000099"/>
                </a:solidFill>
              </a:rPr>
              <a:t>Data mining</a:t>
            </a:r>
            <a:r>
              <a:rPr lang="en-US" altLang="en-US" sz="1600" dirty="0"/>
              <a:t> seeks to discover knowledge automatically in the form of statistical rules and patterns from large databases.</a:t>
            </a:r>
          </a:p>
          <a:p>
            <a:pPr>
              <a:lnSpc>
                <a:spcPct val="90000"/>
              </a:lnSpc>
            </a:pPr>
            <a:r>
              <a:rPr lang="en-US" altLang="en-US" sz="1600" dirty="0"/>
              <a:t>A </a:t>
            </a:r>
            <a:r>
              <a:rPr lang="en-US" altLang="en-US" sz="1600" b="1" dirty="0">
                <a:solidFill>
                  <a:srgbClr val="000099"/>
                </a:solidFill>
              </a:rPr>
              <a:t>data warehouse</a:t>
            </a:r>
            <a:r>
              <a:rPr lang="en-US" altLang="en-US" sz="1600" dirty="0"/>
              <a:t> archives information gathered from multiple sources, and stores it under a unified schema, at a single site.</a:t>
            </a:r>
          </a:p>
          <a:p>
            <a:pPr lvl="1">
              <a:lnSpc>
                <a:spcPct val="90000"/>
              </a:lnSpc>
            </a:pPr>
            <a:r>
              <a:rPr lang="en-US" altLang="en-US" sz="1600" dirty="0">
                <a:ea typeface="ＭＳ Ｐゴシック" panose="020B0600070205080204" pitchFamily="34" charset="-128"/>
              </a:rPr>
              <a:t>Important for large businesses that generate data from multiple divisions, possibly at multiple sites</a:t>
            </a:r>
          </a:p>
          <a:p>
            <a:pPr lvl="1">
              <a:lnSpc>
                <a:spcPct val="90000"/>
              </a:lnSpc>
            </a:pPr>
            <a:r>
              <a:rPr lang="en-US" altLang="en-US" sz="1600" dirty="0">
                <a:ea typeface="ＭＳ Ｐゴシック" panose="020B0600070205080204" pitchFamily="34" charset="-128"/>
              </a:rPr>
              <a:t>Data may also be purchased externally</a:t>
            </a:r>
            <a:endParaRPr lang="en-US" altLang="en-US" sz="1100" dirty="0">
              <a:ea typeface="ＭＳ Ｐゴシック" panose="020B0600070205080204" pitchFamily="34" charset="-128"/>
            </a:endParaRPr>
          </a:p>
        </p:txBody>
      </p:sp>
    </p:spTree>
    <p:extLst>
      <p:ext uri="{BB962C8B-B14F-4D97-AF65-F5344CB8AC3E}">
        <p14:creationId xmlns:p14="http://schemas.microsoft.com/office/powerpoint/2010/main" val="2476343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FCC1293E-23A5-8745-B4DE-2BB7427D543F}"/>
              </a:ext>
            </a:extLst>
          </p:cNvPr>
          <p:cNvSpPr>
            <a:spLocks noGrp="1" noChangeArrowheads="1"/>
          </p:cNvSpPr>
          <p:nvPr>
            <p:ph type="title"/>
          </p:nvPr>
        </p:nvSpPr>
        <p:spPr/>
        <p:txBody>
          <a:bodyPr/>
          <a:lstStyle/>
          <a:p>
            <a:pPr>
              <a:defRPr/>
            </a:pPr>
            <a:r>
              <a:rPr lang="en-US">
                <a:ea typeface="+mj-ea"/>
              </a:rPr>
              <a:t>Data Warehousing</a:t>
            </a:r>
          </a:p>
        </p:txBody>
      </p:sp>
      <p:sp>
        <p:nvSpPr>
          <p:cNvPr id="124930" name="Rectangle 3">
            <a:extLst>
              <a:ext uri="{FF2B5EF4-FFF2-40B4-BE49-F238E27FC236}">
                <a16:creationId xmlns:a16="http://schemas.microsoft.com/office/drawing/2014/main" id="{4CA74ABC-9EA8-3646-8153-9D07F1B99479}"/>
              </a:ext>
            </a:extLst>
          </p:cNvPr>
          <p:cNvSpPr>
            <a:spLocks noGrp="1" noChangeArrowheads="1"/>
          </p:cNvSpPr>
          <p:nvPr>
            <p:ph type="body" idx="1"/>
          </p:nvPr>
        </p:nvSpPr>
        <p:spPr/>
        <p:txBody>
          <a:bodyPr/>
          <a:lstStyle/>
          <a:p>
            <a:r>
              <a:rPr lang="en-US" altLang="en-US"/>
              <a:t>Data sources often store only current data, not historical data</a:t>
            </a:r>
          </a:p>
          <a:p>
            <a:r>
              <a:rPr lang="en-US" altLang="en-US"/>
              <a:t>Corporate decision making requires a unified view of all organizational data, including historical data</a:t>
            </a:r>
          </a:p>
          <a:p>
            <a:r>
              <a:rPr lang="en-US" altLang="en-US"/>
              <a:t>A </a:t>
            </a:r>
            <a:r>
              <a:rPr lang="en-US" altLang="en-US" b="1">
                <a:solidFill>
                  <a:srgbClr val="000099"/>
                </a:solidFill>
              </a:rPr>
              <a:t>data warehouse</a:t>
            </a:r>
            <a:r>
              <a:rPr lang="en-US" altLang="en-US"/>
              <a:t> is a repository (archive) of information gathered from multiple sources, stored under a unified schema, at a single site</a:t>
            </a:r>
          </a:p>
          <a:p>
            <a:pPr lvl="1"/>
            <a:r>
              <a:rPr lang="en-US" altLang="en-US">
                <a:ea typeface="ＭＳ Ｐゴシック" panose="020B0600070205080204" pitchFamily="34" charset="-128"/>
              </a:rPr>
              <a:t>Greatly simplifies querying, permits study of historical trends</a:t>
            </a:r>
          </a:p>
          <a:p>
            <a:pPr lvl="1"/>
            <a:r>
              <a:rPr lang="en-US" altLang="en-US">
                <a:ea typeface="ＭＳ Ｐゴシック" panose="020B0600070205080204" pitchFamily="34" charset="-128"/>
              </a:rPr>
              <a:t>Shifts decision support query load away from transaction processing systems</a:t>
            </a:r>
          </a:p>
          <a:p>
            <a:endParaRPr lang="en-US" altLang="en-US"/>
          </a:p>
        </p:txBody>
      </p:sp>
    </p:spTree>
    <p:extLst>
      <p:ext uri="{BB962C8B-B14F-4D97-AF65-F5344CB8AC3E}">
        <p14:creationId xmlns:p14="http://schemas.microsoft.com/office/powerpoint/2010/main" val="413564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B8E62153-A08B-B44B-89D1-446B78C1E871}"/>
              </a:ext>
            </a:extLst>
          </p:cNvPr>
          <p:cNvSpPr>
            <a:spLocks noGrp="1" noChangeArrowheads="1"/>
          </p:cNvSpPr>
          <p:nvPr>
            <p:ph type="title"/>
          </p:nvPr>
        </p:nvSpPr>
        <p:spPr>
          <a:xfrm>
            <a:off x="1657350" y="57150"/>
            <a:ext cx="5829300" cy="514350"/>
          </a:xfrm>
        </p:spPr>
        <p:txBody>
          <a:bodyPr/>
          <a:lstStyle/>
          <a:p>
            <a:pPr>
              <a:defRPr/>
            </a:pPr>
            <a:r>
              <a:rPr lang="en-US">
                <a:ea typeface="+mj-ea"/>
              </a:rPr>
              <a:t>Data Warehousing</a:t>
            </a:r>
          </a:p>
        </p:txBody>
      </p:sp>
      <p:pic>
        <p:nvPicPr>
          <p:cNvPr id="126978" name="Picture 6">
            <a:extLst>
              <a:ext uri="{FF2B5EF4-FFF2-40B4-BE49-F238E27FC236}">
                <a16:creationId xmlns:a16="http://schemas.microsoft.com/office/drawing/2014/main" id="{99173BC3-FC99-B641-951D-881AA6BA9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554" y="885825"/>
            <a:ext cx="5974556" cy="29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2103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9906A1-9A58-2C43-8A70-231CBB1ABC98}"/>
              </a:ext>
            </a:extLst>
          </p:cNvPr>
          <p:cNvSpPr>
            <a:spLocks noGrp="1"/>
          </p:cNvSpPr>
          <p:nvPr>
            <p:ph type="title"/>
          </p:nvPr>
        </p:nvSpPr>
        <p:spPr/>
        <p:txBody>
          <a:bodyPr/>
          <a:lstStyle/>
          <a:p>
            <a:r>
              <a:rPr lang="en-US" dirty="0"/>
              <a:t>Data Warehouse vs Data Lake</a:t>
            </a:r>
          </a:p>
        </p:txBody>
      </p:sp>
      <p:pic>
        <p:nvPicPr>
          <p:cNvPr id="4" name="Picture 3">
            <a:extLst>
              <a:ext uri="{FF2B5EF4-FFF2-40B4-BE49-F238E27FC236}">
                <a16:creationId xmlns:a16="http://schemas.microsoft.com/office/drawing/2014/main" id="{A8DA530F-3D1C-ED4F-8BB7-14751E9CC4B4}"/>
              </a:ext>
            </a:extLst>
          </p:cNvPr>
          <p:cNvPicPr>
            <a:picLocks noChangeAspect="1"/>
          </p:cNvPicPr>
          <p:nvPr/>
        </p:nvPicPr>
        <p:blipFill>
          <a:blip r:embed="rId2"/>
          <a:stretch>
            <a:fillRect/>
          </a:stretch>
        </p:blipFill>
        <p:spPr>
          <a:xfrm>
            <a:off x="609600" y="485775"/>
            <a:ext cx="6901644" cy="4171950"/>
          </a:xfrm>
          <a:prstGeom prst="rect">
            <a:avLst/>
          </a:prstGeom>
        </p:spPr>
      </p:pic>
      <p:sp>
        <p:nvSpPr>
          <p:cNvPr id="5" name="Rectangle 4">
            <a:extLst>
              <a:ext uri="{FF2B5EF4-FFF2-40B4-BE49-F238E27FC236}">
                <a16:creationId xmlns:a16="http://schemas.microsoft.com/office/drawing/2014/main" id="{D1D9400F-FE48-2D45-902C-0ADD47AF0997}"/>
              </a:ext>
            </a:extLst>
          </p:cNvPr>
          <p:cNvSpPr/>
          <p:nvPr/>
        </p:nvSpPr>
        <p:spPr>
          <a:xfrm>
            <a:off x="609600" y="485775"/>
            <a:ext cx="61722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100" b="1" i="0" u="none" strike="noStrike" kern="1200" cap="none" spc="0" normalizeH="0" baseline="0" noProof="0" dirty="0" err="1">
                <a:ln>
                  <a:noFill/>
                </a:ln>
                <a:solidFill>
                  <a:prstClr val="black"/>
                </a:solidFill>
                <a:effectLst/>
                <a:uLnTx/>
                <a:uFillTx/>
                <a:latin typeface="Calibri" charset="0"/>
                <a:ea typeface="ＭＳ Ｐゴシック" charset="-128"/>
                <a:cs typeface="+mn-cs"/>
              </a:rPr>
              <a:t>www.grazitti.com</a:t>
            </a: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/blog/data-lake-vs-data-warehouse-which-one-should-you-go-for/</a:t>
            </a:r>
          </a:p>
        </p:txBody>
      </p:sp>
    </p:spTree>
    <p:extLst>
      <p:ext uri="{BB962C8B-B14F-4D97-AF65-F5344CB8AC3E}">
        <p14:creationId xmlns:p14="http://schemas.microsoft.com/office/powerpoint/2010/main" val="845750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E24312-29AF-F849-9A56-4ACA0C330231}"/>
              </a:ext>
            </a:extLst>
          </p:cNvPr>
          <p:cNvSpPr>
            <a:spLocks noGrp="1"/>
          </p:cNvSpPr>
          <p:nvPr>
            <p:ph type="title"/>
          </p:nvPr>
        </p:nvSpPr>
        <p:spPr/>
        <p:txBody>
          <a:bodyPr/>
          <a:lstStyle/>
          <a:p>
            <a:r>
              <a:rPr lang="en-US" dirty="0"/>
              <a:t>Simplistic: Data Warehouse vs Data Lake</a:t>
            </a:r>
          </a:p>
        </p:txBody>
      </p:sp>
      <p:pic>
        <p:nvPicPr>
          <p:cNvPr id="4" name="Picture 3">
            <a:extLst>
              <a:ext uri="{FF2B5EF4-FFF2-40B4-BE49-F238E27FC236}">
                <a16:creationId xmlns:a16="http://schemas.microsoft.com/office/drawing/2014/main" id="{909371CF-86A5-4E4E-B7CD-90DA3F6B6FF4}"/>
              </a:ext>
            </a:extLst>
          </p:cNvPr>
          <p:cNvPicPr>
            <a:picLocks noChangeAspect="1"/>
          </p:cNvPicPr>
          <p:nvPr/>
        </p:nvPicPr>
        <p:blipFill>
          <a:blip r:embed="rId2"/>
          <a:stretch>
            <a:fillRect/>
          </a:stretch>
        </p:blipFill>
        <p:spPr>
          <a:xfrm>
            <a:off x="609600" y="666750"/>
            <a:ext cx="7468309" cy="4014216"/>
          </a:xfrm>
          <a:prstGeom prst="rect">
            <a:avLst/>
          </a:prstGeom>
        </p:spPr>
      </p:pic>
      <p:sp>
        <p:nvSpPr>
          <p:cNvPr id="5" name="Rectangle 4">
            <a:extLst>
              <a:ext uri="{FF2B5EF4-FFF2-40B4-BE49-F238E27FC236}">
                <a16:creationId xmlns:a16="http://schemas.microsoft.com/office/drawing/2014/main" id="{776126DA-7F8C-AA4E-981A-2DC58B5F6D3E}"/>
              </a:ext>
            </a:extLst>
          </p:cNvPr>
          <p:cNvSpPr/>
          <p:nvPr/>
        </p:nvSpPr>
        <p:spPr>
          <a:xfrm>
            <a:off x="1054742" y="405294"/>
            <a:ext cx="6248400"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400" b="1" i="0" u="none" strike="noStrike" kern="1200" cap="none" spc="0" normalizeH="0" baseline="0" noProof="0" dirty="0" err="1">
                <a:ln>
                  <a:noFill/>
                </a:ln>
                <a:solidFill>
                  <a:prstClr val="black"/>
                </a:solidFill>
                <a:effectLst/>
                <a:uLnTx/>
                <a:uFillTx/>
                <a:latin typeface="Calibri" charset="0"/>
                <a:ea typeface="ＭＳ Ｐゴシック" charset="-128"/>
                <a:cs typeface="+mn-cs"/>
              </a:rPr>
              <a:t>panoply.io</a:t>
            </a:r>
            <a:r>
              <a:rPr kumimoji="0" lang="en-US" sz="1400" b="1" i="0" u="none" strike="noStrike" kern="1200" cap="none" spc="0" normalizeH="0" baseline="0" noProof="0" dirty="0">
                <a:ln>
                  <a:noFill/>
                </a:ln>
                <a:solidFill>
                  <a:prstClr val="black"/>
                </a:solidFill>
                <a:effectLst/>
                <a:uLnTx/>
                <a:uFillTx/>
                <a:latin typeface="Calibri" charset="0"/>
                <a:ea typeface="ＭＳ Ｐゴシック" charset="-128"/>
                <a:cs typeface="+mn-cs"/>
              </a:rPr>
              <a:t>/data-warehouse-guide/data-warehouse-vs-data-lake/</a:t>
            </a:r>
          </a:p>
        </p:txBody>
      </p:sp>
    </p:spTree>
    <p:extLst>
      <p:ext uri="{BB962C8B-B14F-4D97-AF65-F5344CB8AC3E}">
        <p14:creationId xmlns:p14="http://schemas.microsoft.com/office/powerpoint/2010/main" val="3662291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a:extLst>
              <a:ext uri="{FF2B5EF4-FFF2-40B4-BE49-F238E27FC236}">
                <a16:creationId xmlns:a16="http://schemas.microsoft.com/office/drawing/2014/main" id="{1555AEED-7DD9-3949-AC15-9A5AA285E8C1}"/>
              </a:ext>
            </a:extLst>
          </p:cNvPr>
          <p:cNvSpPr>
            <a:spLocks noGrp="1" noChangeArrowheads="1"/>
          </p:cNvSpPr>
          <p:nvPr>
            <p:ph type="title"/>
          </p:nvPr>
        </p:nvSpPr>
        <p:spPr/>
        <p:txBody>
          <a:bodyPr/>
          <a:lstStyle/>
          <a:p>
            <a:pPr>
              <a:defRPr/>
            </a:pPr>
            <a:r>
              <a:rPr lang="en-US">
                <a:ea typeface="+mj-ea"/>
              </a:rPr>
              <a:t>Design Issues</a:t>
            </a:r>
          </a:p>
        </p:txBody>
      </p:sp>
      <p:sp>
        <p:nvSpPr>
          <p:cNvPr id="129026" name="Rectangle 3">
            <a:extLst>
              <a:ext uri="{FF2B5EF4-FFF2-40B4-BE49-F238E27FC236}">
                <a16:creationId xmlns:a16="http://schemas.microsoft.com/office/drawing/2014/main" id="{D471F6EF-2978-EA45-99A3-6275FA0D5F47}"/>
              </a:ext>
            </a:extLst>
          </p:cNvPr>
          <p:cNvSpPr>
            <a:spLocks noGrp="1" noChangeArrowheads="1"/>
          </p:cNvSpPr>
          <p:nvPr>
            <p:ph type="body" idx="4294967295"/>
          </p:nvPr>
        </p:nvSpPr>
        <p:spPr/>
        <p:txBody>
          <a:bodyPr/>
          <a:lstStyle/>
          <a:p>
            <a:r>
              <a:rPr lang="en-US" altLang="en-US" i="1"/>
              <a:t>When and how to gather data</a:t>
            </a:r>
          </a:p>
          <a:p>
            <a:pPr lvl="1"/>
            <a:r>
              <a:rPr lang="en-US" altLang="en-US" b="1">
                <a:solidFill>
                  <a:srgbClr val="000099"/>
                </a:solidFill>
                <a:ea typeface="ＭＳ Ｐゴシック" panose="020B0600070205080204" pitchFamily="34" charset="-128"/>
              </a:rPr>
              <a:t>Source driven architecture</a:t>
            </a:r>
            <a:r>
              <a:rPr lang="en-US" altLang="en-US">
                <a:ea typeface="ＭＳ Ｐゴシック" panose="020B0600070205080204" pitchFamily="34" charset="-128"/>
              </a:rPr>
              <a:t>: data sources transmit new information to warehouse, either continuously or periodically   (e.g., at night)</a:t>
            </a:r>
          </a:p>
          <a:p>
            <a:pPr lvl="1"/>
            <a:r>
              <a:rPr lang="en-US" altLang="en-US" b="1">
                <a:solidFill>
                  <a:srgbClr val="000099"/>
                </a:solidFill>
                <a:ea typeface="ＭＳ Ｐゴシック" panose="020B0600070205080204" pitchFamily="34" charset="-128"/>
              </a:rPr>
              <a:t>Destination driven architecture</a:t>
            </a:r>
            <a:r>
              <a:rPr lang="en-US" altLang="en-US">
                <a:ea typeface="ＭＳ Ｐゴシック" panose="020B0600070205080204" pitchFamily="34" charset="-128"/>
              </a:rPr>
              <a:t>: warehouse periodically requests new information from data sources</a:t>
            </a:r>
          </a:p>
          <a:p>
            <a:pPr lvl="1"/>
            <a:r>
              <a:rPr lang="en-US" altLang="en-US">
                <a:ea typeface="ＭＳ Ｐゴシック" panose="020B0600070205080204" pitchFamily="34" charset="-128"/>
              </a:rPr>
              <a:t>Keeping warehouse exactly synchronized with data sources   (e.g., using two-phase commit) is too expensive</a:t>
            </a:r>
          </a:p>
          <a:p>
            <a:pPr lvl="2"/>
            <a:r>
              <a:rPr lang="en-US" altLang="en-US">
                <a:ea typeface="ＭＳ Ｐゴシック" panose="020B0600070205080204" pitchFamily="34" charset="-128"/>
              </a:rPr>
              <a:t>Usually OK to have slightly out-of-date data at warehouse</a:t>
            </a:r>
          </a:p>
          <a:p>
            <a:pPr lvl="2"/>
            <a:r>
              <a:rPr lang="en-US" altLang="en-US">
                <a:ea typeface="ＭＳ Ｐゴシック" panose="020B0600070205080204" pitchFamily="34" charset="-128"/>
              </a:rPr>
              <a:t>Data/updates are periodically downloaded form online transaction processing (OLTP) systems.</a:t>
            </a:r>
          </a:p>
          <a:p>
            <a:r>
              <a:rPr lang="en-US" altLang="en-US" i="1"/>
              <a:t>What schema to use</a:t>
            </a:r>
          </a:p>
          <a:p>
            <a:pPr lvl="1"/>
            <a:r>
              <a:rPr lang="en-US" altLang="en-US">
                <a:ea typeface="ＭＳ Ｐゴシック" panose="020B0600070205080204" pitchFamily="34" charset="-128"/>
              </a:rPr>
              <a:t>Schema integration</a:t>
            </a:r>
          </a:p>
        </p:txBody>
      </p:sp>
    </p:spTree>
    <p:extLst>
      <p:ext uri="{BB962C8B-B14F-4D97-AF65-F5344CB8AC3E}">
        <p14:creationId xmlns:p14="http://schemas.microsoft.com/office/powerpoint/2010/main" val="4703994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B189D00C-A05A-A84C-984A-188117740DCC}"/>
              </a:ext>
            </a:extLst>
          </p:cNvPr>
          <p:cNvSpPr>
            <a:spLocks noGrp="1" noChangeArrowheads="1"/>
          </p:cNvSpPr>
          <p:nvPr>
            <p:ph type="title"/>
          </p:nvPr>
        </p:nvSpPr>
        <p:spPr>
          <a:xfrm>
            <a:off x="1795463" y="150019"/>
            <a:ext cx="6057900" cy="457200"/>
          </a:xfrm>
        </p:spPr>
        <p:txBody>
          <a:bodyPr/>
          <a:lstStyle/>
          <a:p>
            <a:pPr>
              <a:defRPr/>
            </a:pPr>
            <a:r>
              <a:rPr lang="en-US">
                <a:ea typeface="+mj-ea"/>
              </a:rPr>
              <a:t>More Warehouse Design Issues</a:t>
            </a:r>
          </a:p>
        </p:txBody>
      </p:sp>
      <p:sp>
        <p:nvSpPr>
          <p:cNvPr id="131074" name="Rectangle 3">
            <a:extLst>
              <a:ext uri="{FF2B5EF4-FFF2-40B4-BE49-F238E27FC236}">
                <a16:creationId xmlns:a16="http://schemas.microsoft.com/office/drawing/2014/main" id="{A4A8CEBA-575E-D445-A8F6-6F81C86C88E6}"/>
              </a:ext>
            </a:extLst>
          </p:cNvPr>
          <p:cNvSpPr>
            <a:spLocks noGrp="1" noChangeArrowheads="1"/>
          </p:cNvSpPr>
          <p:nvPr>
            <p:ph type="body" idx="1"/>
          </p:nvPr>
        </p:nvSpPr>
        <p:spPr>
          <a:xfrm>
            <a:off x="304800" y="820342"/>
            <a:ext cx="8305800" cy="3677840"/>
          </a:xfrm>
        </p:spPr>
        <p:txBody>
          <a:bodyPr/>
          <a:lstStyle/>
          <a:p>
            <a:r>
              <a:rPr lang="en-US" altLang="en-US" i="1" dirty="0"/>
              <a:t>Data cleansing</a:t>
            </a:r>
          </a:p>
          <a:p>
            <a:pPr lvl="1"/>
            <a:r>
              <a:rPr lang="en-US" altLang="en-US" dirty="0">
                <a:ea typeface="ＭＳ Ｐゴシック" panose="020B0600070205080204" pitchFamily="34" charset="-128"/>
              </a:rPr>
              <a:t>E.g., correct mistakes in addresses (misspellings, zip code errors)</a:t>
            </a:r>
          </a:p>
          <a:p>
            <a:pPr lvl="1"/>
            <a:r>
              <a:rPr lang="en-US" altLang="en-US" b="1" dirty="0">
                <a:solidFill>
                  <a:srgbClr val="000099"/>
                </a:solidFill>
                <a:ea typeface="ＭＳ Ｐゴシック" panose="020B0600070205080204" pitchFamily="34" charset="-128"/>
              </a:rPr>
              <a:t>Merge</a:t>
            </a:r>
            <a:r>
              <a:rPr lang="en-US" altLang="en-US" dirty="0">
                <a:ea typeface="ＭＳ Ｐゴシック" panose="020B0600070205080204" pitchFamily="34" charset="-128"/>
              </a:rPr>
              <a:t> address lists from different sources and </a:t>
            </a:r>
            <a:r>
              <a:rPr lang="en-US" altLang="en-US" b="1" dirty="0">
                <a:solidFill>
                  <a:srgbClr val="000099"/>
                </a:solidFill>
                <a:ea typeface="ＭＳ Ｐゴシック" panose="020B0600070205080204" pitchFamily="34" charset="-128"/>
              </a:rPr>
              <a:t>purge</a:t>
            </a:r>
            <a:r>
              <a:rPr lang="en-US" altLang="en-US" dirty="0">
                <a:ea typeface="ＭＳ Ｐゴシック" panose="020B0600070205080204" pitchFamily="34" charset="-128"/>
              </a:rPr>
              <a:t> duplicates</a:t>
            </a:r>
          </a:p>
          <a:p>
            <a:r>
              <a:rPr lang="en-US" altLang="en-US" i="1" dirty="0"/>
              <a:t>How to propagate updates</a:t>
            </a:r>
          </a:p>
          <a:p>
            <a:pPr lvl="1"/>
            <a:r>
              <a:rPr lang="en-US" altLang="en-US" dirty="0">
                <a:ea typeface="ＭＳ Ｐゴシック" panose="020B0600070205080204" pitchFamily="34" charset="-128"/>
              </a:rPr>
              <a:t>Warehouse schema may be a (materialized) view of schema from data sources</a:t>
            </a:r>
          </a:p>
          <a:p>
            <a:r>
              <a:rPr lang="en-US" altLang="en-US" i="1" dirty="0"/>
              <a:t>What data to summarize</a:t>
            </a:r>
          </a:p>
          <a:p>
            <a:pPr lvl="1"/>
            <a:r>
              <a:rPr lang="en-US" altLang="en-US" dirty="0">
                <a:ea typeface="ＭＳ Ｐゴシック" panose="020B0600070205080204" pitchFamily="34" charset="-128"/>
              </a:rPr>
              <a:t>Raw data may be too large to store on-line</a:t>
            </a:r>
          </a:p>
          <a:p>
            <a:pPr lvl="1"/>
            <a:r>
              <a:rPr lang="en-US" altLang="en-US" dirty="0">
                <a:ea typeface="ＭＳ Ｐゴシック" panose="020B0600070205080204" pitchFamily="34" charset="-128"/>
              </a:rPr>
              <a:t>Aggregate values (totals/subtotals) often suffice</a:t>
            </a:r>
          </a:p>
          <a:p>
            <a:pPr lvl="1"/>
            <a:r>
              <a:rPr lang="en-US" altLang="en-US" dirty="0">
                <a:ea typeface="ＭＳ Ｐゴシック" panose="020B0600070205080204" pitchFamily="34" charset="-128"/>
              </a:rPr>
              <a:t>Queries on raw data can often be transformed by query optimizer to use aggregate values</a:t>
            </a:r>
          </a:p>
          <a:p>
            <a:endParaRPr lang="en-US" altLang="en-US" dirty="0"/>
          </a:p>
        </p:txBody>
      </p:sp>
    </p:spTree>
    <p:extLst>
      <p:ext uri="{BB962C8B-B14F-4D97-AF65-F5344CB8AC3E}">
        <p14:creationId xmlns:p14="http://schemas.microsoft.com/office/powerpoint/2010/main" val="570767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Sample Projects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7: ER, Relational, SQL (VI)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09149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SQL</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7: ER, Relational, SQL (VI) 		© Donald F. Ferguson, 2024</a:t>
            </a:r>
            <a:endParaRPr lang="en-US" altLang="en-US" sz="800" i="1" dirty="0">
              <a:solidFill>
                <a:schemeClr val="bg1"/>
              </a:solidFill>
            </a:endParaRPr>
          </a:p>
        </p:txBody>
      </p:sp>
    </p:spTree>
    <p:extLst>
      <p:ext uri="{BB962C8B-B14F-4D97-AF65-F5344CB8AC3E}">
        <p14:creationId xmlns:p14="http://schemas.microsoft.com/office/powerpoint/2010/main" val="1753245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8C2899-0BF7-C888-F77D-F2F577579E95}"/>
              </a:ext>
            </a:extLst>
          </p:cNvPr>
          <p:cNvSpPr>
            <a:spLocks noGrp="1"/>
          </p:cNvSpPr>
          <p:nvPr>
            <p:ph idx="1"/>
          </p:nvPr>
        </p:nvSpPr>
        <p:spPr/>
        <p:txBody>
          <a:bodyPr/>
          <a:lstStyle/>
          <a:p>
            <a:r>
              <a:rPr lang="en-US" dirty="0"/>
              <a:t>The programming track will implement a simple, full stack web application.</a:t>
            </a:r>
          </a:p>
          <a:p>
            <a:endParaRPr lang="en-US" dirty="0"/>
          </a:p>
          <a:p>
            <a:endParaRPr lang="en-US" dirty="0"/>
          </a:p>
          <a:p>
            <a:endParaRPr lang="en-US" dirty="0"/>
          </a:p>
          <a:p>
            <a:endParaRPr lang="en-US" dirty="0"/>
          </a:p>
          <a:p>
            <a:r>
              <a:rPr lang="en-US" dirty="0"/>
              <a:t>The non-programming track will implement a data engineering and visualization process in a </a:t>
            </a:r>
            <a:r>
              <a:rPr lang="en-US" dirty="0" err="1"/>
              <a:t>Jupyter</a:t>
            </a:r>
            <a:r>
              <a:rPr lang="en-US" dirty="0"/>
              <a:t> notebook via a simple data warehouse.</a:t>
            </a:r>
          </a:p>
        </p:txBody>
      </p:sp>
      <p:sp>
        <p:nvSpPr>
          <p:cNvPr id="3" name="Title 2">
            <a:extLst>
              <a:ext uri="{FF2B5EF4-FFF2-40B4-BE49-F238E27FC236}">
                <a16:creationId xmlns:a16="http://schemas.microsoft.com/office/drawing/2014/main" id="{65586EC1-828B-7B6D-359A-C5EA704903DE}"/>
              </a:ext>
            </a:extLst>
          </p:cNvPr>
          <p:cNvSpPr>
            <a:spLocks noGrp="1"/>
          </p:cNvSpPr>
          <p:nvPr>
            <p:ph type="title"/>
          </p:nvPr>
        </p:nvSpPr>
        <p:spPr/>
        <p:txBody>
          <a:bodyPr/>
          <a:lstStyle/>
          <a:p>
            <a:r>
              <a:rPr lang="en-US" dirty="0"/>
              <a:t>Projects</a:t>
            </a:r>
          </a:p>
        </p:txBody>
      </p:sp>
      <p:pic>
        <p:nvPicPr>
          <p:cNvPr id="6" name="Picture 5">
            <a:extLst>
              <a:ext uri="{FF2B5EF4-FFF2-40B4-BE49-F238E27FC236}">
                <a16:creationId xmlns:a16="http://schemas.microsoft.com/office/drawing/2014/main" id="{10C6AD2B-0629-F46C-2D39-8C3565AD4676}"/>
              </a:ext>
            </a:extLst>
          </p:cNvPr>
          <p:cNvPicPr>
            <a:picLocks noChangeAspect="1"/>
          </p:cNvPicPr>
          <p:nvPr/>
        </p:nvPicPr>
        <p:blipFill>
          <a:blip r:embed="rId2"/>
          <a:stretch>
            <a:fillRect/>
          </a:stretch>
        </p:blipFill>
        <p:spPr>
          <a:xfrm>
            <a:off x="5322277" y="1044664"/>
            <a:ext cx="3067050" cy="1377950"/>
          </a:xfrm>
          <a:prstGeom prst="rect">
            <a:avLst/>
          </a:prstGeom>
        </p:spPr>
      </p:pic>
      <p:pic>
        <p:nvPicPr>
          <p:cNvPr id="7" name="Picture 6">
            <a:extLst>
              <a:ext uri="{FF2B5EF4-FFF2-40B4-BE49-F238E27FC236}">
                <a16:creationId xmlns:a16="http://schemas.microsoft.com/office/drawing/2014/main" id="{0418D3F5-5F08-2F87-4B64-F1FDAAB3AA1E}"/>
              </a:ext>
            </a:extLst>
          </p:cNvPr>
          <p:cNvPicPr>
            <a:picLocks noChangeAspect="1"/>
          </p:cNvPicPr>
          <p:nvPr/>
        </p:nvPicPr>
        <p:blipFill>
          <a:blip r:embed="rId3"/>
          <a:stretch>
            <a:fillRect/>
          </a:stretch>
        </p:blipFill>
        <p:spPr>
          <a:xfrm>
            <a:off x="626918" y="1047750"/>
            <a:ext cx="4191000" cy="1335918"/>
          </a:xfrm>
          <a:prstGeom prst="rect">
            <a:avLst/>
          </a:prstGeom>
        </p:spPr>
      </p:pic>
      <p:pic>
        <p:nvPicPr>
          <p:cNvPr id="8" name="Picture 7">
            <a:extLst>
              <a:ext uri="{FF2B5EF4-FFF2-40B4-BE49-F238E27FC236}">
                <a16:creationId xmlns:a16="http://schemas.microsoft.com/office/drawing/2014/main" id="{E150316E-E69F-9AAC-9B79-A4BE99D6CBBB}"/>
              </a:ext>
            </a:extLst>
          </p:cNvPr>
          <p:cNvPicPr>
            <a:picLocks noChangeAspect="1"/>
          </p:cNvPicPr>
          <p:nvPr/>
        </p:nvPicPr>
        <p:blipFill>
          <a:blip r:embed="rId4"/>
          <a:stretch>
            <a:fillRect/>
          </a:stretch>
        </p:blipFill>
        <p:spPr>
          <a:xfrm>
            <a:off x="614662" y="3159098"/>
            <a:ext cx="1522244" cy="1470052"/>
          </a:xfrm>
          <a:prstGeom prst="rect">
            <a:avLst/>
          </a:prstGeom>
        </p:spPr>
      </p:pic>
      <p:pic>
        <p:nvPicPr>
          <p:cNvPr id="9" name="Picture 8">
            <a:extLst>
              <a:ext uri="{FF2B5EF4-FFF2-40B4-BE49-F238E27FC236}">
                <a16:creationId xmlns:a16="http://schemas.microsoft.com/office/drawing/2014/main" id="{A456D911-C2B2-6C43-AAAC-8BDFD7AF351A}"/>
              </a:ext>
            </a:extLst>
          </p:cNvPr>
          <p:cNvPicPr>
            <a:picLocks noChangeAspect="1"/>
          </p:cNvPicPr>
          <p:nvPr/>
        </p:nvPicPr>
        <p:blipFill>
          <a:blip r:embed="rId5"/>
          <a:stretch>
            <a:fillRect/>
          </a:stretch>
        </p:blipFill>
        <p:spPr>
          <a:xfrm>
            <a:off x="2209800" y="3257550"/>
            <a:ext cx="6384559" cy="1080906"/>
          </a:xfrm>
          <a:prstGeom prst="rect">
            <a:avLst/>
          </a:prstGeom>
        </p:spPr>
      </p:pic>
    </p:spTree>
    <p:extLst>
      <p:ext uri="{BB962C8B-B14F-4D97-AF65-F5344CB8AC3E}">
        <p14:creationId xmlns:p14="http://schemas.microsoft.com/office/powerpoint/2010/main" val="3511468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881E0D-8803-9849-ACC7-FC6AF7766ACE}"/>
              </a:ext>
            </a:extLst>
          </p:cNvPr>
          <p:cNvSpPr>
            <a:spLocks noGrp="1"/>
          </p:cNvSpPr>
          <p:nvPr>
            <p:ph type="title"/>
          </p:nvPr>
        </p:nvSpPr>
        <p:spPr/>
        <p:txBody>
          <a:bodyPr/>
          <a:lstStyle/>
          <a:p>
            <a:r>
              <a:rPr lang="en-US" dirty="0"/>
              <a:t>Game of Thrones</a:t>
            </a:r>
          </a:p>
        </p:txBody>
      </p:sp>
      <p:sp>
        <p:nvSpPr>
          <p:cNvPr id="2" name="Content Placeholder 1">
            <a:extLst>
              <a:ext uri="{FF2B5EF4-FFF2-40B4-BE49-F238E27FC236}">
                <a16:creationId xmlns:a16="http://schemas.microsoft.com/office/drawing/2014/main" id="{185D1562-615A-F046-8BEE-7B1E02865A8F}"/>
              </a:ext>
            </a:extLst>
          </p:cNvPr>
          <p:cNvSpPr>
            <a:spLocks noGrp="1"/>
          </p:cNvSpPr>
          <p:nvPr>
            <p:ph idx="1"/>
          </p:nvPr>
        </p:nvSpPr>
        <p:spPr>
          <a:xfrm>
            <a:off x="152399" y="552450"/>
            <a:ext cx="4453703" cy="4038600"/>
          </a:xfrm>
        </p:spPr>
        <p:txBody>
          <a:bodyPr/>
          <a:lstStyle/>
          <a:p>
            <a:pPr>
              <a:spcBef>
                <a:spcPts val="0"/>
              </a:spcBef>
              <a:spcAft>
                <a:spcPts val="200"/>
              </a:spcAft>
            </a:pPr>
            <a:r>
              <a:rPr lang="en-US" dirty="0"/>
              <a:t>Bottom-Up Data Mapping:</a:t>
            </a:r>
          </a:p>
          <a:p>
            <a:pPr lvl="1">
              <a:spcBef>
                <a:spcPts val="0"/>
              </a:spcBef>
              <a:spcAft>
                <a:spcPts val="200"/>
              </a:spcAft>
            </a:pPr>
            <a:r>
              <a:rPr lang="en-US" dirty="0"/>
              <a:t>“Nouns” usually map to Entity/Entity Set.</a:t>
            </a:r>
          </a:p>
          <a:p>
            <a:pPr lvl="1">
              <a:spcBef>
                <a:spcPts val="0"/>
              </a:spcBef>
              <a:spcAft>
                <a:spcPts val="200"/>
              </a:spcAft>
            </a:pPr>
            <a:r>
              <a:rPr lang="en-US" dirty="0"/>
              <a:t>Nouns inside other nouns often map to:</a:t>
            </a:r>
          </a:p>
          <a:p>
            <a:pPr lvl="2">
              <a:spcBef>
                <a:spcPts val="0"/>
              </a:spcBef>
              <a:spcAft>
                <a:spcPts val="200"/>
              </a:spcAft>
            </a:pPr>
            <a:r>
              <a:rPr lang="en-US" dirty="0"/>
              <a:t>Attribute</a:t>
            </a:r>
          </a:p>
          <a:p>
            <a:pPr lvl="2">
              <a:spcBef>
                <a:spcPts val="0"/>
              </a:spcBef>
              <a:spcAft>
                <a:spcPts val="200"/>
              </a:spcAft>
            </a:pPr>
            <a:r>
              <a:rPr lang="en-US" dirty="0"/>
              <a:t>Relationship</a:t>
            </a:r>
          </a:p>
          <a:p>
            <a:pPr lvl="1">
              <a:spcBef>
                <a:spcPts val="0"/>
              </a:spcBef>
              <a:spcAft>
                <a:spcPts val="200"/>
              </a:spcAft>
            </a:pPr>
            <a:r>
              <a:rPr lang="en-US" dirty="0"/>
              <a:t>Verbs often map to relationships.</a:t>
            </a:r>
          </a:p>
          <a:p>
            <a:pPr lvl="1">
              <a:spcBef>
                <a:spcPts val="0"/>
              </a:spcBef>
              <a:spcAft>
                <a:spcPts val="200"/>
              </a:spcAft>
            </a:pPr>
            <a:r>
              <a:rPr lang="en-US" dirty="0"/>
              <a:t>Adjectives usually map to properties.</a:t>
            </a:r>
          </a:p>
          <a:p>
            <a:pPr>
              <a:spcBef>
                <a:spcPts val="0"/>
              </a:spcBef>
              <a:spcAft>
                <a:spcPts val="200"/>
              </a:spcAft>
            </a:pPr>
            <a:r>
              <a:rPr lang="en-US" dirty="0"/>
              <a:t>We will start with a subset of the information:</a:t>
            </a:r>
          </a:p>
          <a:p>
            <a:pPr lvl="1">
              <a:spcBef>
                <a:spcPts val="0"/>
              </a:spcBef>
              <a:spcAft>
                <a:spcPts val="200"/>
              </a:spcAft>
            </a:pPr>
            <a:r>
              <a:rPr lang="en-US" dirty="0"/>
              <a:t>Game of Thrones:</a:t>
            </a:r>
          </a:p>
          <a:p>
            <a:pPr lvl="2">
              <a:spcBef>
                <a:spcPts val="0"/>
              </a:spcBef>
              <a:spcAft>
                <a:spcPts val="200"/>
              </a:spcAft>
            </a:pPr>
            <a:r>
              <a:rPr lang="en-US" dirty="0"/>
              <a:t>Episodes</a:t>
            </a:r>
          </a:p>
          <a:p>
            <a:pPr lvl="2">
              <a:spcBef>
                <a:spcPts val="0"/>
              </a:spcBef>
              <a:spcAft>
                <a:spcPts val="200"/>
              </a:spcAft>
            </a:pPr>
            <a:r>
              <a:rPr lang="en-US" dirty="0"/>
              <a:t>Characters</a:t>
            </a:r>
          </a:p>
          <a:p>
            <a:pPr lvl="1">
              <a:spcBef>
                <a:spcPts val="0"/>
              </a:spcBef>
              <a:spcAft>
                <a:spcPts val="200"/>
              </a:spcAft>
            </a:pPr>
            <a:r>
              <a:rPr lang="en-US" dirty="0"/>
              <a:t>IMDB:</a:t>
            </a:r>
          </a:p>
          <a:p>
            <a:pPr lvl="2">
              <a:spcBef>
                <a:spcPts val="0"/>
              </a:spcBef>
              <a:spcAft>
                <a:spcPts val="200"/>
              </a:spcAft>
            </a:pPr>
            <a:r>
              <a:rPr lang="en-US" dirty="0" err="1"/>
              <a:t>names_basics</a:t>
            </a:r>
            <a:endParaRPr lang="en-US" dirty="0"/>
          </a:p>
          <a:p>
            <a:pPr lvl="2">
              <a:spcBef>
                <a:spcPts val="0"/>
              </a:spcBef>
              <a:spcAft>
                <a:spcPts val="200"/>
              </a:spcAft>
            </a:pPr>
            <a:r>
              <a:rPr lang="en-US" dirty="0" err="1"/>
              <a:t>title_basics</a:t>
            </a:r>
            <a:endParaRPr lang="en-US" dirty="0"/>
          </a:p>
        </p:txBody>
      </p:sp>
      <p:sp>
        <p:nvSpPr>
          <p:cNvPr id="4" name="Content Placeholder 3">
            <a:extLst>
              <a:ext uri="{FF2B5EF4-FFF2-40B4-BE49-F238E27FC236}">
                <a16:creationId xmlns:a16="http://schemas.microsoft.com/office/drawing/2014/main" id="{2296D72C-620D-C748-96BD-B61003137C9B}"/>
              </a:ext>
            </a:extLst>
          </p:cNvPr>
          <p:cNvSpPr>
            <a:spLocks noGrp="1"/>
          </p:cNvSpPr>
          <p:nvPr>
            <p:ph idx="10"/>
          </p:nvPr>
        </p:nvSpPr>
        <p:spPr/>
        <p:txBody>
          <a:bodyPr/>
          <a:lstStyle/>
          <a:p>
            <a:r>
              <a:rPr lang="en-US" dirty="0"/>
              <a:t>Entities Sets</a:t>
            </a:r>
          </a:p>
          <a:p>
            <a:pPr lvl="1"/>
            <a:r>
              <a:rPr lang="en-US" dirty="0"/>
              <a:t>Character</a:t>
            </a:r>
          </a:p>
          <a:p>
            <a:pPr lvl="1"/>
            <a:r>
              <a:rPr lang="en-US" dirty="0"/>
              <a:t>Season</a:t>
            </a:r>
          </a:p>
          <a:p>
            <a:pPr lvl="1"/>
            <a:r>
              <a:rPr lang="en-US" dirty="0"/>
              <a:t>Episode</a:t>
            </a:r>
          </a:p>
          <a:p>
            <a:pPr lvl="1"/>
            <a:r>
              <a:rPr lang="en-US" dirty="0"/>
              <a:t>Scene</a:t>
            </a:r>
          </a:p>
          <a:p>
            <a:pPr lvl="1"/>
            <a:r>
              <a:rPr lang="en-US" dirty="0"/>
              <a:t>Location, Sublocation</a:t>
            </a:r>
          </a:p>
          <a:p>
            <a:pPr lvl="1"/>
            <a:r>
              <a:rPr lang="en-US" dirty="0"/>
              <a:t>... ...</a:t>
            </a:r>
          </a:p>
          <a:p>
            <a:r>
              <a:rPr lang="en-US" dirty="0"/>
              <a:t>Relationships</a:t>
            </a:r>
          </a:p>
          <a:p>
            <a:pPr lvl="1"/>
            <a:r>
              <a:rPr lang="en-US" dirty="0"/>
              <a:t>Character – Scene</a:t>
            </a:r>
          </a:p>
          <a:p>
            <a:pPr lvl="1"/>
            <a:r>
              <a:rPr lang="en-US" dirty="0"/>
              <a:t>Character – Character (e.g. </a:t>
            </a:r>
            <a:r>
              <a:rPr lang="en-US" dirty="0" err="1"/>
              <a:t>KilledBy</a:t>
            </a:r>
            <a:r>
              <a:rPr lang="en-US" dirty="0"/>
              <a:t>)</a:t>
            </a:r>
          </a:p>
          <a:p>
            <a:pPr lvl="1"/>
            <a:r>
              <a:rPr lang="en-US" dirty="0"/>
              <a:t>Season – IMDB Title</a:t>
            </a:r>
          </a:p>
          <a:p>
            <a:pPr lvl="1"/>
            <a:r>
              <a:rPr lang="en-US" dirty="0"/>
              <a:t>Character – IMDB Name</a:t>
            </a:r>
          </a:p>
          <a:p>
            <a:pPr lvl="1"/>
            <a:r>
              <a:rPr lang="en-US" dirty="0"/>
              <a:t>... ...</a:t>
            </a:r>
          </a:p>
        </p:txBody>
      </p:sp>
    </p:spTree>
    <p:extLst>
      <p:ext uri="{BB962C8B-B14F-4D97-AF65-F5344CB8AC3E}">
        <p14:creationId xmlns:p14="http://schemas.microsoft.com/office/powerpoint/2010/main" val="3166265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881E0D-8803-9849-ACC7-FC6AF7766ACE}"/>
              </a:ext>
            </a:extLst>
          </p:cNvPr>
          <p:cNvSpPr>
            <a:spLocks noGrp="1"/>
          </p:cNvSpPr>
          <p:nvPr>
            <p:ph type="title"/>
          </p:nvPr>
        </p:nvSpPr>
        <p:spPr/>
        <p:txBody>
          <a:bodyPr/>
          <a:lstStyle/>
          <a:p>
            <a:r>
              <a:rPr lang="en-US" dirty="0"/>
              <a:t>Game of Thrones</a:t>
            </a:r>
          </a:p>
        </p:txBody>
      </p:sp>
      <p:sp>
        <p:nvSpPr>
          <p:cNvPr id="2" name="Content Placeholder 1">
            <a:extLst>
              <a:ext uri="{FF2B5EF4-FFF2-40B4-BE49-F238E27FC236}">
                <a16:creationId xmlns:a16="http://schemas.microsoft.com/office/drawing/2014/main" id="{185D1562-615A-F046-8BEE-7B1E02865A8F}"/>
              </a:ext>
            </a:extLst>
          </p:cNvPr>
          <p:cNvSpPr>
            <a:spLocks noGrp="1"/>
          </p:cNvSpPr>
          <p:nvPr>
            <p:ph idx="1"/>
          </p:nvPr>
        </p:nvSpPr>
        <p:spPr>
          <a:xfrm>
            <a:off x="152399" y="552450"/>
            <a:ext cx="4453703" cy="4038600"/>
          </a:xfrm>
        </p:spPr>
        <p:txBody>
          <a:bodyPr/>
          <a:lstStyle/>
          <a:p>
            <a:pPr>
              <a:spcBef>
                <a:spcPts val="0"/>
              </a:spcBef>
              <a:spcAft>
                <a:spcPts val="200"/>
              </a:spcAft>
            </a:pPr>
            <a:r>
              <a:rPr lang="en-US" dirty="0"/>
              <a:t>Bottom-Up Data Mapping:</a:t>
            </a:r>
          </a:p>
          <a:p>
            <a:pPr lvl="1">
              <a:spcBef>
                <a:spcPts val="0"/>
              </a:spcBef>
              <a:spcAft>
                <a:spcPts val="200"/>
              </a:spcAft>
            </a:pPr>
            <a:r>
              <a:rPr lang="en-US" dirty="0"/>
              <a:t>“Nouns” usually map to Entity/Entity Set.</a:t>
            </a:r>
          </a:p>
          <a:p>
            <a:pPr lvl="1">
              <a:spcBef>
                <a:spcPts val="0"/>
              </a:spcBef>
              <a:spcAft>
                <a:spcPts val="200"/>
              </a:spcAft>
            </a:pPr>
            <a:r>
              <a:rPr lang="en-US" dirty="0"/>
              <a:t>Nouns inside other nouns often map to:</a:t>
            </a:r>
          </a:p>
          <a:p>
            <a:pPr lvl="2">
              <a:spcBef>
                <a:spcPts val="0"/>
              </a:spcBef>
              <a:spcAft>
                <a:spcPts val="200"/>
              </a:spcAft>
            </a:pPr>
            <a:r>
              <a:rPr lang="en-US" dirty="0"/>
              <a:t>Attribute</a:t>
            </a:r>
          </a:p>
          <a:p>
            <a:pPr lvl="2">
              <a:spcBef>
                <a:spcPts val="0"/>
              </a:spcBef>
              <a:spcAft>
                <a:spcPts val="200"/>
              </a:spcAft>
            </a:pPr>
            <a:r>
              <a:rPr lang="en-US" dirty="0"/>
              <a:t>Relationship</a:t>
            </a:r>
          </a:p>
          <a:p>
            <a:pPr lvl="1">
              <a:spcBef>
                <a:spcPts val="0"/>
              </a:spcBef>
              <a:spcAft>
                <a:spcPts val="200"/>
              </a:spcAft>
            </a:pPr>
            <a:r>
              <a:rPr lang="en-US" dirty="0"/>
              <a:t>Verbs often map to relationships.</a:t>
            </a:r>
          </a:p>
          <a:p>
            <a:pPr lvl="1">
              <a:spcBef>
                <a:spcPts val="0"/>
              </a:spcBef>
              <a:spcAft>
                <a:spcPts val="200"/>
              </a:spcAft>
            </a:pPr>
            <a:r>
              <a:rPr lang="en-US" dirty="0"/>
              <a:t>Adjectives usually map to properties.</a:t>
            </a:r>
          </a:p>
          <a:p>
            <a:pPr>
              <a:spcBef>
                <a:spcPts val="0"/>
              </a:spcBef>
              <a:spcAft>
                <a:spcPts val="200"/>
              </a:spcAft>
            </a:pPr>
            <a:r>
              <a:rPr lang="en-US" dirty="0"/>
              <a:t>We will start with a subset of the information:</a:t>
            </a:r>
          </a:p>
          <a:p>
            <a:pPr lvl="1">
              <a:spcBef>
                <a:spcPts val="0"/>
              </a:spcBef>
              <a:spcAft>
                <a:spcPts val="200"/>
              </a:spcAft>
            </a:pPr>
            <a:r>
              <a:rPr lang="en-US" dirty="0"/>
              <a:t>Game of Thrones:</a:t>
            </a:r>
          </a:p>
          <a:p>
            <a:pPr lvl="2">
              <a:spcBef>
                <a:spcPts val="0"/>
              </a:spcBef>
              <a:spcAft>
                <a:spcPts val="200"/>
              </a:spcAft>
            </a:pPr>
            <a:r>
              <a:rPr lang="en-US" dirty="0"/>
              <a:t>Episodes</a:t>
            </a:r>
          </a:p>
          <a:p>
            <a:pPr lvl="2">
              <a:spcBef>
                <a:spcPts val="0"/>
              </a:spcBef>
              <a:spcAft>
                <a:spcPts val="200"/>
              </a:spcAft>
            </a:pPr>
            <a:r>
              <a:rPr lang="en-US" dirty="0"/>
              <a:t>Characters</a:t>
            </a:r>
          </a:p>
          <a:p>
            <a:pPr lvl="1">
              <a:spcBef>
                <a:spcPts val="0"/>
              </a:spcBef>
              <a:spcAft>
                <a:spcPts val="200"/>
              </a:spcAft>
            </a:pPr>
            <a:r>
              <a:rPr lang="en-US" dirty="0"/>
              <a:t>IMDB:</a:t>
            </a:r>
          </a:p>
          <a:p>
            <a:pPr lvl="2">
              <a:spcBef>
                <a:spcPts val="0"/>
              </a:spcBef>
              <a:spcAft>
                <a:spcPts val="200"/>
              </a:spcAft>
            </a:pPr>
            <a:r>
              <a:rPr lang="en-US" dirty="0" err="1"/>
              <a:t>names_basics</a:t>
            </a:r>
            <a:endParaRPr lang="en-US" dirty="0"/>
          </a:p>
          <a:p>
            <a:pPr lvl="2">
              <a:spcBef>
                <a:spcPts val="0"/>
              </a:spcBef>
              <a:spcAft>
                <a:spcPts val="200"/>
              </a:spcAft>
            </a:pPr>
            <a:r>
              <a:rPr lang="en-US" dirty="0" err="1"/>
              <a:t>title_basics</a:t>
            </a:r>
            <a:endParaRPr lang="en-US" dirty="0"/>
          </a:p>
        </p:txBody>
      </p:sp>
      <p:sp>
        <p:nvSpPr>
          <p:cNvPr id="4" name="Content Placeholder 3">
            <a:extLst>
              <a:ext uri="{FF2B5EF4-FFF2-40B4-BE49-F238E27FC236}">
                <a16:creationId xmlns:a16="http://schemas.microsoft.com/office/drawing/2014/main" id="{2296D72C-620D-C748-96BD-B61003137C9B}"/>
              </a:ext>
            </a:extLst>
          </p:cNvPr>
          <p:cNvSpPr>
            <a:spLocks noGrp="1"/>
          </p:cNvSpPr>
          <p:nvPr>
            <p:ph idx="10"/>
          </p:nvPr>
        </p:nvSpPr>
        <p:spPr/>
        <p:txBody>
          <a:bodyPr/>
          <a:lstStyle/>
          <a:p>
            <a:r>
              <a:rPr lang="en-US" dirty="0"/>
              <a:t>Entities Sets</a:t>
            </a:r>
          </a:p>
          <a:p>
            <a:pPr lvl="1"/>
            <a:r>
              <a:rPr lang="en-US" dirty="0"/>
              <a:t>Character</a:t>
            </a:r>
          </a:p>
          <a:p>
            <a:pPr lvl="1"/>
            <a:r>
              <a:rPr lang="en-US" dirty="0"/>
              <a:t>Season</a:t>
            </a:r>
          </a:p>
          <a:p>
            <a:pPr lvl="1"/>
            <a:r>
              <a:rPr lang="en-US" dirty="0"/>
              <a:t>Episode</a:t>
            </a:r>
          </a:p>
          <a:p>
            <a:pPr lvl="1"/>
            <a:r>
              <a:rPr lang="en-US" dirty="0"/>
              <a:t>Scene</a:t>
            </a:r>
          </a:p>
          <a:p>
            <a:pPr lvl="1"/>
            <a:r>
              <a:rPr lang="en-US" dirty="0"/>
              <a:t>Location, Sublocation</a:t>
            </a:r>
          </a:p>
          <a:p>
            <a:pPr lvl="1"/>
            <a:r>
              <a:rPr lang="en-US" dirty="0"/>
              <a:t>... ...</a:t>
            </a:r>
          </a:p>
          <a:p>
            <a:r>
              <a:rPr lang="en-US" dirty="0"/>
              <a:t>Relationships</a:t>
            </a:r>
          </a:p>
          <a:p>
            <a:pPr lvl="1"/>
            <a:r>
              <a:rPr lang="en-US" dirty="0"/>
              <a:t>Character – Scene</a:t>
            </a:r>
          </a:p>
          <a:p>
            <a:pPr lvl="1"/>
            <a:r>
              <a:rPr lang="en-US" dirty="0"/>
              <a:t>Character – Character (e.g. </a:t>
            </a:r>
            <a:r>
              <a:rPr lang="en-US" dirty="0" err="1"/>
              <a:t>KilledBy</a:t>
            </a:r>
            <a:r>
              <a:rPr lang="en-US" dirty="0"/>
              <a:t>)</a:t>
            </a:r>
          </a:p>
          <a:p>
            <a:pPr lvl="1"/>
            <a:r>
              <a:rPr lang="en-US" dirty="0"/>
              <a:t>Season – IMDB Title</a:t>
            </a:r>
          </a:p>
          <a:p>
            <a:pPr lvl="1"/>
            <a:r>
              <a:rPr lang="en-US" dirty="0"/>
              <a:t>Character – IMDB Name</a:t>
            </a:r>
          </a:p>
          <a:p>
            <a:pPr lvl="1"/>
            <a:r>
              <a:rPr lang="en-US" dirty="0"/>
              <a:t>... ...</a:t>
            </a:r>
          </a:p>
        </p:txBody>
      </p:sp>
      <p:sp>
        <p:nvSpPr>
          <p:cNvPr id="5" name="Rounded Rectangle 4">
            <a:extLst>
              <a:ext uri="{FF2B5EF4-FFF2-40B4-BE49-F238E27FC236}">
                <a16:creationId xmlns:a16="http://schemas.microsoft.com/office/drawing/2014/main" id="{0C59C196-0E14-C345-80C0-1D4301CF007A}"/>
              </a:ext>
            </a:extLst>
          </p:cNvPr>
          <p:cNvSpPr/>
          <p:nvPr/>
        </p:nvSpPr>
        <p:spPr>
          <a:xfrm>
            <a:off x="914400" y="742950"/>
            <a:ext cx="7696200" cy="327660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mj-lt"/>
              <a:buAutoNum type="arabicPeriod"/>
            </a:pPr>
            <a:r>
              <a:rPr lang="en-US" dirty="0">
                <a:solidFill>
                  <a:schemeClr val="tx1"/>
                </a:solidFill>
              </a:rPr>
              <a:t>IMDB: </a:t>
            </a:r>
            <a:r>
              <a:rPr lang="en-US" dirty="0">
                <a:solidFill>
                  <a:schemeClr val="tx1"/>
                </a:solidFill>
                <a:hlinkClick r:id="rId2">
                  <a:extLst>
                    <a:ext uri="{A12FA001-AC4F-418D-AE19-62706E023703}">
                      <ahyp:hlinkClr xmlns:ahyp="http://schemas.microsoft.com/office/drawing/2018/hyperlinkcolor" val="tx"/>
                    </a:ext>
                  </a:extLst>
                </a:hlinkClick>
              </a:rPr>
              <a:t>https://developer.imdb.com/non-commercial-datasets/</a:t>
            </a:r>
            <a:endParaRPr lang="en-US" dirty="0">
              <a:solidFill>
                <a:schemeClr val="tx1"/>
              </a:solidFill>
            </a:endParaRPr>
          </a:p>
          <a:p>
            <a:pPr marL="800100" lvl="1" indent="-342900">
              <a:buFont typeface="Arial" panose="020B0604020202020204" pitchFamily="34" charset="0"/>
              <a:buChar char="•"/>
            </a:pPr>
            <a:r>
              <a:rPr lang="en-US" dirty="0">
                <a:solidFill>
                  <a:schemeClr val="tx1"/>
                </a:solidFill>
              </a:rPr>
              <a:t>Do not download.</a:t>
            </a:r>
          </a:p>
          <a:p>
            <a:pPr marL="800100" lvl="1" indent="-342900">
              <a:buFont typeface="Arial" panose="020B0604020202020204" pitchFamily="34" charset="0"/>
              <a:buChar char="•"/>
            </a:pPr>
            <a:r>
              <a:rPr lang="en-US" dirty="0">
                <a:solidFill>
                  <a:schemeClr val="tx1"/>
                </a:solidFill>
              </a:rPr>
              <a:t>Despite being “tiny” compared to the </a:t>
            </a:r>
            <a:r>
              <a:rPr lang="en-US" dirty="0" err="1">
                <a:solidFill>
                  <a:schemeClr val="tx1"/>
                </a:solidFill>
              </a:rPr>
              <a:t>reall</a:t>
            </a:r>
            <a:r>
              <a:rPr lang="en-US" dirty="0">
                <a:solidFill>
                  <a:schemeClr val="tx1"/>
                </a:solidFill>
              </a:rPr>
              <a:t> world.</a:t>
            </a:r>
          </a:p>
          <a:p>
            <a:pPr marL="800100" lvl="1" indent="-342900">
              <a:buFont typeface="Arial" panose="020B0604020202020204" pitchFamily="34" charset="0"/>
              <a:buChar char="•"/>
            </a:pPr>
            <a:r>
              <a:rPr lang="en-US" dirty="0">
                <a:solidFill>
                  <a:schemeClr val="tx1"/>
                </a:solidFill>
              </a:rPr>
              <a:t>The datasets are too big for most laptops.</a:t>
            </a:r>
            <a:br>
              <a:rPr lang="en-US" dirty="0">
                <a:solidFill>
                  <a:schemeClr val="tx1"/>
                </a:solidFill>
              </a:rPr>
            </a:br>
            <a:endParaRPr lang="en-US" dirty="0">
              <a:solidFill>
                <a:schemeClr val="tx1"/>
              </a:solidFill>
            </a:endParaRPr>
          </a:p>
          <a:p>
            <a:pPr marL="342900" indent="-342900">
              <a:buFont typeface="+mj-lt"/>
              <a:buAutoNum type="arabicPeriod"/>
            </a:pPr>
            <a:r>
              <a:rPr lang="en-US" dirty="0">
                <a:solidFill>
                  <a:schemeClr val="tx1"/>
                </a:solidFill>
              </a:rPr>
              <a:t>Game of Thrones: https://</a:t>
            </a:r>
            <a:r>
              <a:rPr lang="en-US" dirty="0" err="1">
                <a:solidFill>
                  <a:schemeClr val="tx1"/>
                </a:solidFill>
              </a:rPr>
              <a:t>github.com</a:t>
            </a:r>
            <a:r>
              <a:rPr lang="en-US" dirty="0">
                <a:solidFill>
                  <a:schemeClr val="tx1"/>
                </a:solidFill>
              </a:rPr>
              <a:t>/</a:t>
            </a:r>
            <a:r>
              <a:rPr lang="en-US" dirty="0" err="1">
                <a:solidFill>
                  <a:schemeClr val="tx1"/>
                </a:solidFill>
              </a:rPr>
              <a:t>jeffreylancaster</a:t>
            </a:r>
            <a:r>
              <a:rPr lang="en-US" dirty="0">
                <a:solidFill>
                  <a:schemeClr val="tx1"/>
                </a:solidFill>
              </a:rPr>
              <a:t>/game-of-thrones</a:t>
            </a:r>
          </a:p>
          <a:p>
            <a:pPr marL="342900" indent="-342900">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2256588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CEC71-5E37-E54F-90D4-5B091BF9844C}"/>
              </a:ext>
            </a:extLst>
          </p:cNvPr>
          <p:cNvSpPr>
            <a:spLocks noGrp="1"/>
          </p:cNvSpPr>
          <p:nvPr>
            <p:ph type="title"/>
          </p:nvPr>
        </p:nvSpPr>
        <p:spPr/>
        <p:txBody>
          <a:bodyPr/>
          <a:lstStyle/>
          <a:p>
            <a:r>
              <a:rPr lang="en-US" dirty="0"/>
              <a:t>Game of Thrones – Conceptual Model</a:t>
            </a:r>
          </a:p>
        </p:txBody>
      </p:sp>
      <p:pic>
        <p:nvPicPr>
          <p:cNvPr id="4" name="Picture 3">
            <a:extLst>
              <a:ext uri="{FF2B5EF4-FFF2-40B4-BE49-F238E27FC236}">
                <a16:creationId xmlns:a16="http://schemas.microsoft.com/office/drawing/2014/main" id="{728BB3F4-EFA7-1F49-B4A3-D2C2A97B47C6}"/>
              </a:ext>
            </a:extLst>
          </p:cNvPr>
          <p:cNvPicPr>
            <a:picLocks noChangeAspect="1"/>
          </p:cNvPicPr>
          <p:nvPr/>
        </p:nvPicPr>
        <p:blipFill>
          <a:blip r:embed="rId2"/>
          <a:stretch>
            <a:fillRect/>
          </a:stretch>
        </p:blipFill>
        <p:spPr>
          <a:xfrm>
            <a:off x="138938" y="905733"/>
            <a:ext cx="6214241" cy="3772519"/>
          </a:xfrm>
          <a:prstGeom prst="rect">
            <a:avLst/>
          </a:prstGeom>
        </p:spPr>
      </p:pic>
      <p:sp>
        <p:nvSpPr>
          <p:cNvPr id="5" name="Content Placeholder 4">
            <a:extLst>
              <a:ext uri="{FF2B5EF4-FFF2-40B4-BE49-F238E27FC236}">
                <a16:creationId xmlns:a16="http://schemas.microsoft.com/office/drawing/2014/main" id="{08A02E8E-0690-8846-ACE8-A20D1FEF80C0}"/>
              </a:ext>
            </a:extLst>
          </p:cNvPr>
          <p:cNvSpPr>
            <a:spLocks noGrp="1"/>
          </p:cNvSpPr>
          <p:nvPr>
            <p:ph idx="1"/>
          </p:nvPr>
        </p:nvSpPr>
        <p:spPr>
          <a:xfrm>
            <a:off x="4791666" y="436601"/>
            <a:ext cx="4343400" cy="1765300"/>
          </a:xfrm>
        </p:spPr>
        <p:txBody>
          <a:bodyPr/>
          <a:lstStyle/>
          <a:p>
            <a:pPr>
              <a:spcBef>
                <a:spcPts val="0"/>
              </a:spcBef>
              <a:spcAft>
                <a:spcPts val="200"/>
              </a:spcAft>
            </a:pPr>
            <a:r>
              <a:rPr lang="en-US" sz="1600" dirty="0"/>
              <a:t>With a little</a:t>
            </a:r>
          </a:p>
          <a:p>
            <a:pPr lvl="1">
              <a:spcBef>
                <a:spcPts val="0"/>
              </a:spcBef>
              <a:spcAft>
                <a:spcPts val="200"/>
              </a:spcAft>
            </a:pPr>
            <a:r>
              <a:rPr lang="en-US" sz="1400" dirty="0"/>
              <a:t>Data exploration</a:t>
            </a:r>
          </a:p>
          <a:p>
            <a:pPr lvl="1">
              <a:spcBef>
                <a:spcPts val="0"/>
              </a:spcBef>
              <a:spcAft>
                <a:spcPts val="200"/>
              </a:spcAft>
            </a:pPr>
            <a:r>
              <a:rPr lang="en-US" sz="1400" dirty="0"/>
              <a:t>Common sense</a:t>
            </a:r>
          </a:p>
          <a:p>
            <a:pPr lvl="1">
              <a:spcBef>
                <a:spcPts val="0"/>
              </a:spcBef>
              <a:spcAft>
                <a:spcPts val="200"/>
              </a:spcAft>
            </a:pPr>
            <a:r>
              <a:rPr lang="en-US" sz="1400" dirty="0"/>
              <a:t>Judgment/experience</a:t>
            </a:r>
          </a:p>
          <a:p>
            <a:pPr>
              <a:spcBef>
                <a:spcPts val="0"/>
              </a:spcBef>
              <a:spcAft>
                <a:spcPts val="200"/>
              </a:spcAft>
            </a:pPr>
            <a:r>
              <a:rPr lang="en-US" sz="1600" dirty="0"/>
              <a:t>I came to this conceptual model.</a:t>
            </a:r>
          </a:p>
          <a:p>
            <a:pPr lvl="1">
              <a:spcBef>
                <a:spcPts val="0"/>
              </a:spcBef>
              <a:spcAft>
                <a:spcPts val="200"/>
              </a:spcAft>
            </a:pPr>
            <a:r>
              <a:rPr lang="en-US" sz="1400" dirty="0"/>
              <a:t>Attributes unspecified</a:t>
            </a:r>
          </a:p>
          <a:p>
            <a:pPr lvl="1">
              <a:spcBef>
                <a:spcPts val="0"/>
              </a:spcBef>
              <a:spcAft>
                <a:spcPts val="200"/>
              </a:spcAft>
            </a:pPr>
            <a:r>
              <a:rPr lang="en-US" sz="1400" dirty="0"/>
              <a:t>Relationship required/cardinality unspecified.</a:t>
            </a:r>
          </a:p>
          <a:p>
            <a:pPr marL="457200" lvl="1" indent="0">
              <a:spcBef>
                <a:spcPts val="0"/>
              </a:spcBef>
              <a:spcAft>
                <a:spcPts val="200"/>
              </a:spcAft>
              <a:buNone/>
            </a:pPr>
            <a:r>
              <a:rPr lang="en-US" sz="1400" dirty="0"/>
              <a:t>A little more exploration is needed.</a:t>
            </a:r>
          </a:p>
        </p:txBody>
      </p:sp>
      <p:sp>
        <p:nvSpPr>
          <p:cNvPr id="6" name="TextBox 5">
            <a:extLst>
              <a:ext uri="{FF2B5EF4-FFF2-40B4-BE49-F238E27FC236}">
                <a16:creationId xmlns:a16="http://schemas.microsoft.com/office/drawing/2014/main" id="{DE9BF35E-0F72-5B4A-B0CE-E4F9AE336AD7}"/>
              </a:ext>
            </a:extLst>
          </p:cNvPr>
          <p:cNvSpPr txBox="1"/>
          <p:nvPr/>
        </p:nvSpPr>
        <p:spPr>
          <a:xfrm>
            <a:off x="144718" y="436601"/>
            <a:ext cx="2749471" cy="369332"/>
          </a:xfrm>
          <a:prstGeom prst="rect">
            <a:avLst/>
          </a:prstGeom>
          <a:noFill/>
        </p:spPr>
        <p:txBody>
          <a:bodyPr wrap="none" rtlCol="0">
            <a:spAutoFit/>
          </a:bodyPr>
          <a:lstStyle/>
          <a:p>
            <a:r>
              <a:rPr lang="en-US" dirty="0">
                <a:solidFill>
                  <a:srgbClr val="FF0000"/>
                </a:solidFill>
              </a:rPr>
              <a:t>Add shapes in </a:t>
            </a:r>
            <a:r>
              <a:rPr lang="en-US" dirty="0" err="1">
                <a:solidFill>
                  <a:srgbClr val="FF0000"/>
                </a:solidFill>
              </a:rPr>
              <a:t>Lucidchart</a:t>
            </a:r>
            <a:r>
              <a:rPr lang="en-US" dirty="0">
                <a:solidFill>
                  <a:srgbClr val="FF0000"/>
                </a:solidFill>
              </a:rPr>
              <a:t> ...</a:t>
            </a:r>
          </a:p>
        </p:txBody>
      </p:sp>
      <p:cxnSp>
        <p:nvCxnSpPr>
          <p:cNvPr id="8" name="Straight Arrow Connector 7">
            <a:extLst>
              <a:ext uri="{FF2B5EF4-FFF2-40B4-BE49-F238E27FC236}">
                <a16:creationId xmlns:a16="http://schemas.microsoft.com/office/drawing/2014/main" id="{CE6617E7-2A70-F94E-963A-97B54ED5A9D3}"/>
              </a:ext>
            </a:extLst>
          </p:cNvPr>
          <p:cNvCxnSpPr>
            <a:stCxn id="6" idx="2"/>
          </p:cNvCxnSpPr>
          <p:nvPr/>
        </p:nvCxnSpPr>
        <p:spPr>
          <a:xfrm>
            <a:off x="1519454" y="805933"/>
            <a:ext cx="385546" cy="1656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9687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27E77F-8C90-00B8-5C14-893807B934C8}"/>
              </a:ext>
            </a:extLst>
          </p:cNvPr>
          <p:cNvSpPr>
            <a:spLocks noGrp="1"/>
          </p:cNvSpPr>
          <p:nvPr>
            <p:ph idx="1"/>
          </p:nvPr>
        </p:nvSpPr>
        <p:spPr/>
        <p:txBody>
          <a:bodyPr/>
          <a:lstStyle/>
          <a:p>
            <a:r>
              <a:rPr lang="en-US" sz="1800" dirty="0"/>
              <a:t>Walkthrough of Web Apps:</a:t>
            </a:r>
          </a:p>
          <a:p>
            <a:pPr lvl="1"/>
            <a:r>
              <a:rPr lang="en-US" sz="1600" dirty="0"/>
              <a:t>/Users/</a:t>
            </a:r>
            <a:r>
              <a:rPr lang="en-US" sz="1600" dirty="0" err="1"/>
              <a:t>donaldferguson</a:t>
            </a:r>
            <a:r>
              <a:rPr lang="en-US" sz="1600" dirty="0"/>
              <a:t>/Dropbox/000/000-A-Current-Examples/W4111-FastAPI-IMDB-Solution</a:t>
            </a:r>
          </a:p>
          <a:p>
            <a:pPr lvl="1"/>
            <a:r>
              <a:rPr lang="en-US" sz="1600" dirty="0"/>
              <a:t>/Users/</a:t>
            </a:r>
            <a:r>
              <a:rPr lang="en-US" sz="1600" dirty="0" err="1"/>
              <a:t>donaldferguson</a:t>
            </a:r>
            <a:r>
              <a:rPr lang="en-US" sz="1600" dirty="0"/>
              <a:t>/Dropbox/000/000-A-Current-Examples/current-dashboard</a:t>
            </a:r>
          </a:p>
          <a:p>
            <a:pPr lvl="1"/>
            <a:endParaRPr lang="en-US" sz="1600" dirty="0"/>
          </a:p>
          <a:p>
            <a:r>
              <a:rPr lang="en-US" sz="1800" dirty="0"/>
              <a:t>Data Engineering:</a:t>
            </a:r>
          </a:p>
          <a:p>
            <a:pPr lvl="1"/>
            <a:r>
              <a:rPr lang="en-US" sz="1600" dirty="0"/>
              <a:t>/Users/</a:t>
            </a:r>
            <a:r>
              <a:rPr lang="en-US" sz="1600" dirty="0" err="1"/>
              <a:t>donaldferguson</a:t>
            </a:r>
            <a:r>
              <a:rPr lang="en-US" sz="1600" dirty="0"/>
              <a:t>/Dropbox/000/000-Columbia/2024-Spring/W4111-Intro-to-Databases-Spring-2024/examples/</a:t>
            </a:r>
            <a:r>
              <a:rPr lang="en-US" sz="1600" dirty="0" err="1"/>
              <a:t>process_got</a:t>
            </a:r>
            <a:endParaRPr lang="en-US" sz="1600" dirty="0"/>
          </a:p>
          <a:p>
            <a:pPr lvl="1"/>
            <a:r>
              <a:rPr lang="en-US" sz="1600" dirty="0"/>
              <a:t>And others.</a:t>
            </a:r>
          </a:p>
          <a:p>
            <a:pPr lvl="1"/>
            <a:endParaRPr lang="en-US" sz="1600" dirty="0"/>
          </a:p>
          <a:p>
            <a:r>
              <a:rPr lang="en-US" sz="1800" dirty="0"/>
              <a:t>Sample Notebook on </a:t>
            </a:r>
            <a:r>
              <a:rPr lang="en-US" sz="1800" dirty="0" err="1"/>
              <a:t>GoT</a:t>
            </a:r>
            <a:r>
              <a:rPr lang="en-US" sz="1800" dirty="0"/>
              <a:t>.</a:t>
            </a:r>
          </a:p>
        </p:txBody>
      </p:sp>
      <p:sp>
        <p:nvSpPr>
          <p:cNvPr id="3" name="Title 2">
            <a:extLst>
              <a:ext uri="{FF2B5EF4-FFF2-40B4-BE49-F238E27FC236}">
                <a16:creationId xmlns:a16="http://schemas.microsoft.com/office/drawing/2014/main" id="{259A74B2-61D0-51AF-F01C-8DBE59A16906}"/>
              </a:ext>
            </a:extLst>
          </p:cNvPr>
          <p:cNvSpPr>
            <a:spLocks noGrp="1"/>
          </p:cNvSpPr>
          <p:nvPr>
            <p:ph type="title"/>
          </p:nvPr>
        </p:nvSpPr>
        <p:spPr/>
        <p:txBody>
          <a:bodyPr/>
          <a:lstStyle/>
          <a:p>
            <a:r>
              <a:rPr lang="en-US" dirty="0"/>
              <a:t>Sample Projects</a:t>
            </a:r>
          </a:p>
        </p:txBody>
      </p:sp>
    </p:spTree>
    <p:extLst>
      <p:ext uri="{BB962C8B-B14F-4D97-AF65-F5344CB8AC3E}">
        <p14:creationId xmlns:p14="http://schemas.microsoft.com/office/powerpoint/2010/main" val="4053603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WITH Clause</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Common Table Expressions</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7: ER, Relational, SQL (VI)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20537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r>
              <a:rPr lang="en-US" altLang="en-US" dirty="0"/>
              <a:t>With Clause</a:t>
            </a:r>
          </a:p>
        </p:txBody>
      </p:sp>
      <p:sp>
        <p:nvSpPr>
          <p:cNvPr id="45058" name="Rectangle 3"/>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extLst>
      <p:ext uri="{BB962C8B-B14F-4D97-AF65-F5344CB8AC3E}">
        <p14:creationId xmlns:p14="http://schemas.microsoft.com/office/powerpoint/2010/main" val="803778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r>
              <a:rPr lang="en-US" altLang="en-US" dirty="0"/>
              <a:t>Complex Queries using With Clause</a:t>
            </a:r>
          </a:p>
        </p:txBody>
      </p:sp>
      <p:sp>
        <p:nvSpPr>
          <p:cNvPr id="46082" name="Rectangle 3"/>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with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_total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sum</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dept_total.value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933179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765579-9BE6-014E-BE46-DBCE97FB9DDF}"/>
              </a:ext>
            </a:extLst>
          </p:cNvPr>
          <p:cNvSpPr>
            <a:spLocks noGrp="1"/>
          </p:cNvSpPr>
          <p:nvPr>
            <p:ph idx="1"/>
          </p:nvPr>
        </p:nvSpPr>
        <p:spPr/>
        <p:txBody>
          <a:bodyPr/>
          <a:lstStyle/>
          <a:p>
            <a:r>
              <a:rPr lang="en-US" sz="1800" dirty="0"/>
              <a:t>CTE: </a:t>
            </a:r>
            <a:r>
              <a:rPr lang="en-US" sz="1800" dirty="0">
                <a:latin typeface="Muli"/>
              </a:rPr>
              <a:t>(</a:t>
            </a:r>
            <a:r>
              <a:rPr lang="en-US" sz="1800" dirty="0">
                <a:latin typeface="Muli"/>
                <a:hlinkClick r:id="rId2"/>
              </a:rPr>
              <a:t>https://www.essentialsql.com/introduction-common-table-expressions-ctes/</a:t>
            </a:r>
            <a:r>
              <a:rPr lang="en-US" sz="1800" dirty="0">
                <a:latin typeface="Muli"/>
              </a:rPr>
              <a:t>)</a:t>
            </a:r>
            <a:endParaRPr lang="en-US" sz="1800" dirty="0"/>
          </a:p>
          <a:p>
            <a:pPr lvl="1"/>
            <a:r>
              <a:rPr lang="en-US" sz="1600" dirty="0"/>
              <a:t>“</a:t>
            </a:r>
            <a:r>
              <a:rPr lang="en-US" sz="1600" dirty="0">
                <a:latin typeface="Muli"/>
              </a:rPr>
              <a:t>The Common Table Expressions or CTE’s for short are used within SQL (...) to simplify complex joins and subqueries, ...”</a:t>
            </a:r>
          </a:p>
          <a:p>
            <a:pPr lvl="1"/>
            <a:r>
              <a:rPr lang="en-US" sz="1600" dirty="0">
                <a:latin typeface="Muli"/>
              </a:rPr>
              <a:t>“A CTE (Common Table Expression) defines a temporary result set which you can then use in a SELECT statement.  It becomes a convenient way to manage complicated queries.”</a:t>
            </a:r>
          </a:p>
          <a:p>
            <a:pPr lvl="1"/>
            <a:r>
              <a:rPr lang="en-US" sz="1600" dirty="0">
                <a:latin typeface="Muli"/>
              </a:rPr>
              <a:t>There are two types of CTEs:</a:t>
            </a:r>
          </a:p>
          <a:p>
            <a:pPr lvl="2"/>
            <a:r>
              <a:rPr lang="en-US" sz="1200" dirty="0">
                <a:latin typeface="Muli"/>
              </a:rPr>
              <a:t>Non-recursive.</a:t>
            </a:r>
          </a:p>
          <a:p>
            <a:pPr lvl="2"/>
            <a:r>
              <a:rPr lang="en-US" sz="1200" dirty="0">
                <a:latin typeface="Muli"/>
              </a:rPr>
              <a:t>Recursive (note, recursive SQL weirds me out).</a:t>
            </a:r>
          </a:p>
          <a:p>
            <a:pPr lvl="1"/>
            <a:r>
              <a:rPr lang="en-US" sz="1600" dirty="0">
                <a:latin typeface="Muli"/>
              </a:rPr>
              <a:t>The benefits are clarity and improved quality through incremental development.</a:t>
            </a:r>
          </a:p>
          <a:p>
            <a:endParaRPr lang="en-US" sz="1800" dirty="0">
              <a:latin typeface="Muli"/>
            </a:endParaRPr>
          </a:p>
          <a:p>
            <a:r>
              <a:rPr lang="en-US" sz="1800" dirty="0">
                <a:latin typeface="Muli"/>
              </a:rPr>
              <a:t>Basic syntax by example.</a:t>
            </a:r>
          </a:p>
          <a:p>
            <a:pPr lvl="1"/>
            <a:r>
              <a:rPr lang="en-US" sz="1600" dirty="0">
                <a:latin typeface="Muli"/>
              </a:rPr>
              <a:t>There may be several CTEs.</a:t>
            </a:r>
          </a:p>
          <a:p>
            <a:pPr lvl="1"/>
            <a:r>
              <a:rPr lang="en-US" sz="1600" dirty="0">
                <a:latin typeface="Muli"/>
              </a:rPr>
              <a:t>A CTE can reference other CTEs.</a:t>
            </a:r>
          </a:p>
        </p:txBody>
      </p:sp>
      <p:sp>
        <p:nvSpPr>
          <p:cNvPr id="3" name="Title 2">
            <a:extLst>
              <a:ext uri="{FF2B5EF4-FFF2-40B4-BE49-F238E27FC236}">
                <a16:creationId xmlns:a16="http://schemas.microsoft.com/office/drawing/2014/main" id="{B6BFEF0C-7E1C-824A-BE6D-181F93746A71}"/>
              </a:ext>
            </a:extLst>
          </p:cNvPr>
          <p:cNvSpPr>
            <a:spLocks noGrp="1"/>
          </p:cNvSpPr>
          <p:nvPr>
            <p:ph type="title"/>
          </p:nvPr>
        </p:nvSpPr>
        <p:spPr/>
        <p:txBody>
          <a:bodyPr/>
          <a:lstStyle/>
          <a:p>
            <a:r>
              <a:rPr lang="en-US" dirty="0"/>
              <a:t>Common Table Expressions</a:t>
            </a:r>
          </a:p>
        </p:txBody>
      </p:sp>
      <p:pic>
        <p:nvPicPr>
          <p:cNvPr id="4" name="Picture 3">
            <a:extLst>
              <a:ext uri="{FF2B5EF4-FFF2-40B4-BE49-F238E27FC236}">
                <a16:creationId xmlns:a16="http://schemas.microsoft.com/office/drawing/2014/main" id="{9DB44046-0734-7341-BF46-2A635C135927}"/>
              </a:ext>
            </a:extLst>
          </p:cNvPr>
          <p:cNvPicPr>
            <a:picLocks noChangeAspect="1"/>
          </p:cNvPicPr>
          <p:nvPr/>
        </p:nvPicPr>
        <p:blipFill>
          <a:blip r:embed="rId3"/>
          <a:stretch>
            <a:fillRect/>
          </a:stretch>
        </p:blipFill>
        <p:spPr>
          <a:xfrm>
            <a:off x="4038600" y="3096031"/>
            <a:ext cx="4648200" cy="1502918"/>
          </a:xfrm>
          <a:prstGeom prst="rect">
            <a:avLst/>
          </a:prstGeom>
        </p:spPr>
      </p:pic>
    </p:spTree>
    <p:extLst>
      <p:ext uri="{BB962C8B-B14F-4D97-AF65-F5344CB8AC3E}">
        <p14:creationId xmlns:p14="http://schemas.microsoft.com/office/powerpoint/2010/main" val="27773999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67275</TotalTime>
  <Words>3685</Words>
  <Application>Microsoft Macintosh PowerPoint</Application>
  <PresentationFormat>On-screen Show (16:9)</PresentationFormat>
  <Paragraphs>438</Paragraphs>
  <Slides>54</Slides>
  <Notes>22</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54</vt:i4>
      </vt:variant>
    </vt:vector>
  </HeadingPairs>
  <TitlesOfParts>
    <vt:vector size="74" baseType="lpstr">
      <vt:lpstr>ＭＳ Ｐゴシック</vt:lpstr>
      <vt:lpstr>Arial</vt:lpstr>
      <vt:lpstr>Calibri</vt:lpstr>
      <vt:lpstr>Century Schoolbook</vt:lpstr>
      <vt:lpstr>Helvetica</vt:lpstr>
      <vt:lpstr>Monotype Sorts</vt:lpstr>
      <vt:lpstr>Muli</vt:lpstr>
      <vt:lpstr>Museo For Dell</vt:lpstr>
      <vt:lpstr>Museo Sans For Dell</vt:lpstr>
      <vt:lpstr>Times New Roman</vt:lpstr>
      <vt:lpstr>Webdings</vt:lpstr>
      <vt:lpstr>Wingdings</vt:lpstr>
      <vt:lpstr>Office Theme</vt:lpstr>
      <vt:lpstr>2_Office Theme</vt:lpstr>
      <vt:lpstr>4_Office Theme</vt:lpstr>
      <vt:lpstr>1_Office Theme</vt:lpstr>
      <vt:lpstr>2_db-5-grey</vt:lpstr>
      <vt:lpstr>3_db-5-grey</vt:lpstr>
      <vt:lpstr>4_db-5-grey</vt:lpstr>
      <vt:lpstr>5_db-5-grey</vt:lpstr>
      <vt:lpstr>PowerPoint Presentation</vt:lpstr>
      <vt:lpstr>PowerPoint Presentation</vt:lpstr>
      <vt:lpstr>PowerPoint Presentation</vt:lpstr>
      <vt:lpstr>Contents</vt:lpstr>
      <vt:lpstr>PowerPoint Presentation</vt:lpstr>
      <vt:lpstr>PowerPoint Presentation</vt:lpstr>
      <vt:lpstr>With Clause</vt:lpstr>
      <vt:lpstr>Complex Queries using With Clause</vt:lpstr>
      <vt:lpstr>Common Table Expressions</vt:lpstr>
      <vt:lpstr>Common Table Expressions – Example</vt:lpstr>
      <vt:lpstr>Common Table Expressions – Example</vt:lpstr>
      <vt:lpstr>PowerPoint Presentation</vt:lpstr>
      <vt:lpstr>Recursion in SQL</vt:lpstr>
      <vt:lpstr>The Power of Recursion</vt:lpstr>
      <vt:lpstr>PowerPoint Presentation</vt:lpstr>
      <vt:lpstr>Advanced Aggregates and Window Functions</vt:lpstr>
      <vt:lpstr>Switch to Notebook</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lpstr>PowerPoint Presentation</vt:lpstr>
      <vt:lpstr>Scenario</vt:lpstr>
      <vt:lpstr>PowerPoint Presentation</vt:lpstr>
      <vt:lpstr>Data Modeling Concepts and REST</vt:lpstr>
      <vt:lpstr>REST (https://www.tutorialspoint.com/restful/restful_introduction.htm)</vt:lpstr>
      <vt:lpstr>REST (https://www.tutorialspoint.com/restful/restful_introduction.htm)</vt:lpstr>
      <vt:lpstr>REST and Resources</vt:lpstr>
      <vt:lpstr>URLs</vt:lpstr>
      <vt:lpstr>Simplistic, Conceptual Mapping (Examples)</vt:lpstr>
      <vt:lpstr>Application Architecture</vt:lpstr>
      <vt:lpstr>Walkthrough Code</vt:lpstr>
      <vt:lpstr>PowerPoint Presentation</vt:lpstr>
      <vt:lpstr>Decision Support Systems</vt:lpstr>
      <vt:lpstr>Decision-Support Systems: Overview</vt:lpstr>
      <vt:lpstr>Data Warehousing</vt:lpstr>
      <vt:lpstr>Data Warehousing</vt:lpstr>
      <vt:lpstr>Data Warehouse vs Data Lake</vt:lpstr>
      <vt:lpstr>Simplistic: Data Warehouse vs Data Lake</vt:lpstr>
      <vt:lpstr>Design Issues</vt:lpstr>
      <vt:lpstr>More Warehouse Design Issues</vt:lpstr>
      <vt:lpstr>PowerPoint Presentation</vt:lpstr>
      <vt:lpstr>Projects</vt:lpstr>
      <vt:lpstr>Game of Thrones</vt:lpstr>
      <vt:lpstr>Game of Thrones</vt:lpstr>
      <vt:lpstr>Game of Thrones – Conceptual Model</vt:lpstr>
      <vt:lpstr>Sample Projects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617</cp:revision>
  <cp:lastPrinted>2018-11-15T21:01:50Z</cp:lastPrinted>
  <dcterms:created xsi:type="dcterms:W3CDTF">2010-04-12T23:12:02Z</dcterms:created>
  <dcterms:modified xsi:type="dcterms:W3CDTF">2024-03-03T20:27:32Z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